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3" r:id="rId1"/>
  </p:sldMasterIdLst>
  <p:sldIdLst>
    <p:sldId id="256" r:id="rId2"/>
    <p:sldId id="257" r:id="rId3"/>
    <p:sldId id="258" r:id="rId4"/>
    <p:sldId id="259" r:id="rId5"/>
    <p:sldId id="260" r:id="rId6"/>
    <p:sldId id="262" r:id="rId7"/>
    <p:sldId id="261" r:id="rId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00" autoAdjust="0"/>
    <p:restoredTop sz="94660"/>
  </p:normalViewPr>
  <p:slideViewPr>
    <p:cSldViewPr snapToGrid="0">
      <p:cViewPr varScale="1">
        <p:scale>
          <a:sx n="67" d="100"/>
          <a:sy n="67" d="100"/>
        </p:scale>
        <p:origin x="78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85000"/>
                  <a:lumOff val="1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  <a:lumOff val="1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02C39-6699-4E3A-8AB2-AC8EBFC721E4}" type="datetimeFigureOut">
              <a:rPr lang="en-US" smtClean="0"/>
              <a:t>5/23/2024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944D00-6DB3-49C6-8788-6DD9A5717C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59509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02C39-6699-4E3A-8AB2-AC8EBFC721E4}" type="datetimeFigureOut">
              <a:rPr lang="en-US" smtClean="0"/>
              <a:t>5/23/2024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944D00-6DB3-49C6-8788-6DD9A5717C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44775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02C39-6699-4E3A-8AB2-AC8EBFC721E4}" type="datetimeFigureOut">
              <a:rPr lang="en-US" smtClean="0"/>
              <a:t>5/23/2024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944D00-6DB3-49C6-8788-6DD9A5717C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49616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02C39-6699-4E3A-8AB2-AC8EBFC721E4}" type="datetimeFigureOut">
              <a:rPr lang="en-US" smtClean="0"/>
              <a:t>5/23/2024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944D00-6DB3-49C6-8788-6DD9A5717C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62422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02C39-6699-4E3A-8AB2-AC8EBFC721E4}" type="datetimeFigureOut">
              <a:rPr lang="en-US" smtClean="0"/>
              <a:t>5/23/2024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944D00-6DB3-49C6-8788-6DD9A5717C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72936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02C39-6699-4E3A-8AB2-AC8EBFC721E4}" type="datetimeFigureOut">
              <a:rPr lang="en-US" smtClean="0"/>
              <a:t>5/23/2024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944D00-6DB3-49C6-8788-6DD9A5717C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87947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02C39-6699-4E3A-8AB2-AC8EBFC721E4}" type="datetimeFigureOut">
              <a:rPr lang="en-US" smtClean="0"/>
              <a:t>5/23/2024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944D00-6DB3-49C6-8788-6DD9A5717C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14112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02C39-6699-4E3A-8AB2-AC8EBFC721E4}" type="datetimeFigureOut">
              <a:rPr lang="en-US" smtClean="0"/>
              <a:t>5/23/2024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944D00-6DB3-49C6-8788-6DD9A5717C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83175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02C39-6699-4E3A-8AB2-AC8EBFC721E4}" type="datetimeFigureOut">
              <a:rPr lang="en-US" smtClean="0"/>
              <a:t>5/23/2024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944D00-6DB3-49C6-8788-6DD9A5717C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51432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02C39-6699-4E3A-8AB2-AC8EBFC721E4}" type="datetimeFigureOut">
              <a:rPr lang="en-US" smtClean="0"/>
              <a:t>5/23/2024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944D00-6DB3-49C6-8788-6DD9A5717C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66589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02C39-6699-4E3A-8AB2-AC8EBFC721E4}" type="datetimeFigureOut">
              <a:rPr lang="en-US" smtClean="0"/>
              <a:t>5/23/2024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944D00-6DB3-49C6-8788-6DD9A5717C8A}" type="slidenum">
              <a:rPr lang="en-US" smtClean="0"/>
              <a:t>‹#›</a:t>
            </a:fld>
            <a:endParaRPr lang="en-US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50509278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02C39-6699-4E3A-8AB2-AC8EBFC721E4}" type="datetimeFigureOut">
              <a:rPr lang="en-US" smtClean="0"/>
              <a:t>5/23/2024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944D00-6DB3-49C6-8788-6DD9A5717C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764624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02C39-6699-4E3A-8AB2-AC8EBFC721E4}" type="datetimeFigureOut">
              <a:rPr lang="en-US" smtClean="0"/>
              <a:t>5/23/2024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944D00-6DB3-49C6-8788-6DD9A5717C8A}" type="slidenum">
              <a:rPr lang="en-US" smtClean="0"/>
              <a:t>‹#›</a:t>
            </a:fld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65841192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02C39-6699-4E3A-8AB2-AC8EBFC721E4}" type="datetimeFigureOut">
              <a:rPr lang="en-US" smtClean="0"/>
              <a:t>5/23/2024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944D00-6DB3-49C6-8788-6DD9A5717C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631304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02C39-6699-4E3A-8AB2-AC8EBFC721E4}" type="datetimeFigureOut">
              <a:rPr lang="en-US" smtClean="0"/>
              <a:t>5/23/2024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944D00-6DB3-49C6-8788-6DD9A5717C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847375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02C39-6699-4E3A-8AB2-AC8EBFC721E4}" type="datetimeFigureOut">
              <a:rPr lang="en-US" smtClean="0"/>
              <a:t>5/23/2024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944D00-6DB3-49C6-8788-6DD9A5717C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54354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85000"/>
                  <a:lumOff val="1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  <a:lumOff val="1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E302C39-6699-4E3A-8AB2-AC8EBFC721E4}" type="datetimeFigureOut">
              <a:rPr lang="en-US" smtClean="0"/>
              <a:t>5/23/2024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98944D00-6DB3-49C6-8788-6DD9A5717C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2037509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14" r:id="rId1"/>
    <p:sldLayoutId id="2147483715" r:id="rId2"/>
    <p:sldLayoutId id="2147483716" r:id="rId3"/>
    <p:sldLayoutId id="2147483717" r:id="rId4"/>
    <p:sldLayoutId id="2147483718" r:id="rId5"/>
    <p:sldLayoutId id="2147483719" r:id="rId6"/>
    <p:sldLayoutId id="2147483720" r:id="rId7"/>
    <p:sldLayoutId id="2147483721" r:id="rId8"/>
    <p:sldLayoutId id="2147483722" r:id="rId9"/>
    <p:sldLayoutId id="2147483723" r:id="rId10"/>
    <p:sldLayoutId id="2147483724" r:id="rId11"/>
    <p:sldLayoutId id="2147483725" r:id="rId12"/>
    <p:sldLayoutId id="2147483726" r:id="rId13"/>
    <p:sldLayoutId id="2147483727" r:id="rId14"/>
    <p:sldLayoutId id="2147483728" r:id="rId15"/>
    <p:sldLayoutId id="214748372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hyperlink" Target="https://levonjamharyan.school.blog/2024/05/24/%d0%b2%d0%be%d0%bb%d1%88%d0%b5%d0%b1%d0%bd%d1%8b%d0%b9-%d0%bb%d0%b5%d1%81-%d0%b8-%d1%81%d0%bc%d0%b5%d0%bb%d1%8b%d0%b9-%d0%b7%d0%b0%d0%b9%d1%87%d0%be%d0%bd%d0%be%d0%ba/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F48B45-4C45-56D7-658B-ADC2C7C4F34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721290" y="388432"/>
            <a:ext cx="3497565" cy="925884"/>
          </a:xfrm>
        </p:spPr>
        <p:txBody>
          <a:bodyPr>
            <a:normAutofit/>
          </a:bodyPr>
          <a:lstStyle/>
          <a:p>
            <a:pPr algn="l"/>
            <a:r>
              <a:rPr lang="en-US" sz="4400" b="1" u="sng" dirty="0"/>
              <a:t>Chat GPT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EBFDE3B-EA5F-3C9E-23E4-6521E650F2A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45771" y="1314315"/>
            <a:ext cx="4130977" cy="5415097"/>
          </a:xfrm>
        </p:spPr>
        <p:txBody>
          <a:bodyPr>
            <a:normAutofit/>
          </a:bodyPr>
          <a:lstStyle/>
          <a:p>
            <a:pPr algn="l"/>
            <a:r>
              <a:rPr lang="en-US" dirty="0"/>
              <a:t>             </a:t>
            </a:r>
            <a:r>
              <a:rPr lang="ru-RU" dirty="0"/>
              <a:t> презинтация от </a:t>
            </a:r>
          </a:p>
          <a:p>
            <a:pPr algn="l"/>
            <a:endParaRPr lang="ru-RU" dirty="0"/>
          </a:p>
          <a:p>
            <a:pPr algn="l"/>
            <a:endParaRPr lang="ru-RU" dirty="0"/>
          </a:p>
          <a:p>
            <a:pPr algn="l"/>
            <a:endParaRPr lang="ru-RU" dirty="0"/>
          </a:p>
          <a:p>
            <a:pPr algn="l"/>
            <a:endParaRPr lang="ru-RU" dirty="0"/>
          </a:p>
          <a:p>
            <a:pPr algn="l"/>
            <a:endParaRPr lang="ru-RU" dirty="0"/>
          </a:p>
          <a:p>
            <a:pPr algn="l"/>
            <a:endParaRPr lang="ru-RU" dirty="0"/>
          </a:p>
          <a:p>
            <a:pPr algn="l"/>
            <a:endParaRPr lang="ru-RU" dirty="0"/>
          </a:p>
          <a:p>
            <a:pPr algn="l"/>
            <a:r>
              <a:rPr lang="ru-RU" dirty="0"/>
              <a:t>Левон Жамхарйан</a:t>
            </a:r>
            <a:br>
              <a:rPr lang="ru-RU" dirty="0"/>
            </a:br>
            <a:r>
              <a:rPr lang="ru-RU" dirty="0"/>
              <a:t>Левон Жамхарйан</a:t>
            </a:r>
            <a:br>
              <a:rPr lang="ru-RU" dirty="0"/>
            </a:br>
            <a:r>
              <a:rPr lang="ru-RU" dirty="0"/>
              <a:t>Левон Жамхарйан</a:t>
            </a:r>
          </a:p>
          <a:p>
            <a:pPr algn="l"/>
            <a:endParaRPr lang="ru-RU" dirty="0"/>
          </a:p>
          <a:p>
            <a:pPr algn="l"/>
            <a:endParaRPr lang="ru-RU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AED96AA-258F-3099-F60F-AAEB0CD980D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31253" y="851374"/>
            <a:ext cx="4887354" cy="40657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272345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D3292B-D79F-44AB-CCB0-99690FDACE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t">
            <a:normAutofit/>
          </a:bodyPr>
          <a:lstStyle/>
          <a:p>
            <a:r>
              <a:rPr lang="ru-RU" dirty="0">
                <a:latin typeface="Lato" panose="020F0502020204030203" pitchFamily="34" charset="0"/>
              </a:rPr>
              <a:t>О</a:t>
            </a:r>
            <a:r>
              <a:rPr lang="ru-RU" b="0" i="0" dirty="0">
                <a:effectLst/>
                <a:latin typeface="Lato" panose="020F0502020204030203" pitchFamily="34" charset="0"/>
              </a:rPr>
              <a:t>пределение понятия «Искусственный </a:t>
            </a:r>
            <a:r>
              <a:rPr lang="ru-RU" dirty="0">
                <a:latin typeface="Lato" panose="020F0502020204030203" pitchFamily="34" charset="0"/>
              </a:rPr>
              <a:t>И</a:t>
            </a:r>
            <a:r>
              <a:rPr lang="ru-RU" b="0" i="0" dirty="0">
                <a:effectLst/>
                <a:latin typeface="Lato" panose="020F0502020204030203" pitchFamily="34" charset="0"/>
              </a:rPr>
              <a:t>нтеллект»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1CB4631-DC61-B97B-38BC-E3F36935CCB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15434" y="2060576"/>
            <a:ext cx="3957349" cy="388077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dirty="0"/>
              <a:t>Современный искусственный интеллект — это система, которая способна воспринимать свою среду и принимать меры, чтобы максимизировать шансы на успешное достижение своих целей, а также интерпретировать и анализировать данные таким образом, чтобы они обучались и адаптировались по мере развития.</a:t>
            </a:r>
            <a:endParaRPr lang="en-US" dirty="0"/>
          </a:p>
        </p:txBody>
      </p:sp>
      <p:pic>
        <p:nvPicPr>
          <p:cNvPr id="6" name="Picture 5" descr="A green and white logo&#10;&#10;Description automatically generated">
            <a:extLst>
              <a:ext uri="{FF2B5EF4-FFF2-40B4-BE49-F238E27FC236}">
                <a16:creationId xmlns:a16="http://schemas.microsoft.com/office/drawing/2014/main" id="{8ED38F57-576D-AE12-6E57-07529558B9F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4173" r="1" b="1"/>
          <a:stretch/>
        </p:blipFill>
        <p:spPr>
          <a:xfrm>
            <a:off x="3888475" y="762333"/>
            <a:ext cx="4415050" cy="3882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83287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02631E-17FF-07DC-797B-00E791E6FB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761" y="422451"/>
            <a:ext cx="12821822" cy="2052271"/>
          </a:xfrm>
        </p:spPr>
        <p:txBody>
          <a:bodyPr>
            <a:normAutofit/>
          </a:bodyPr>
          <a:lstStyle/>
          <a:p>
            <a:r>
              <a:rPr lang="ru-RU" sz="4400" dirty="0">
                <a:solidFill>
                  <a:schemeClr val="tx1"/>
                </a:solidFill>
                <a:latin typeface="Lato" panose="020F0502020204030203" pitchFamily="34" charset="0"/>
              </a:rPr>
              <a:t>О</a:t>
            </a:r>
            <a:r>
              <a:rPr lang="ru-RU" sz="4400" b="0" i="0" dirty="0">
                <a:solidFill>
                  <a:schemeClr val="tx1"/>
                </a:solidFill>
                <a:effectLst/>
                <a:latin typeface="Lato" panose="020F0502020204030203" pitchFamily="34" charset="0"/>
              </a:rPr>
              <a:t>пределение понятия</a:t>
            </a:r>
            <a:r>
              <a:rPr lang="en-US" sz="4400" b="0" i="0" dirty="0">
                <a:solidFill>
                  <a:schemeClr val="tx1"/>
                </a:solidFill>
                <a:effectLst/>
                <a:latin typeface="Lato" panose="020F0502020204030203" pitchFamily="34" charset="0"/>
              </a:rPr>
              <a:t>  </a:t>
            </a:r>
            <a:r>
              <a:rPr lang="ru-RU" sz="4400" b="0" i="0" dirty="0">
                <a:solidFill>
                  <a:schemeClr val="tx1"/>
                </a:solidFill>
                <a:effectLst/>
                <a:latin typeface="Lato" panose="020F0502020204030203" pitchFamily="34" charset="0"/>
              </a:rPr>
              <a:t>«Чат </a:t>
            </a:r>
            <a:r>
              <a:rPr lang="en-US" sz="4400" b="0" i="0" dirty="0">
                <a:solidFill>
                  <a:schemeClr val="tx1"/>
                </a:solidFill>
                <a:effectLst/>
                <a:latin typeface="Lato" panose="020F0502020204030203" pitchFamily="34" charset="0"/>
              </a:rPr>
              <a:t>GPT»</a:t>
            </a:r>
            <a:br>
              <a:rPr lang="en-US" b="0" i="0" dirty="0">
                <a:solidFill>
                  <a:schemeClr val="tx1"/>
                </a:solidFill>
                <a:effectLst/>
                <a:latin typeface="Lato" panose="020F0502020204030203" pitchFamily="34" charset="0"/>
              </a:rPr>
            </a:b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B3790F5-27DC-24A0-3F67-9CF6CDACEA8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2774" y="1955914"/>
            <a:ext cx="4177325" cy="388077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1800" b="0" i="0" dirty="0">
                <a:solidFill>
                  <a:schemeClr val="tx1"/>
                </a:solidFill>
                <a:effectLst/>
                <a:latin typeface="Lato" panose="020F0502020204030203" pitchFamily="34" charset="0"/>
              </a:rPr>
              <a:t>Чат </a:t>
            </a:r>
            <a:r>
              <a:rPr lang="en-US" sz="1800" b="0" i="0" dirty="0">
                <a:solidFill>
                  <a:schemeClr val="tx1"/>
                </a:solidFill>
                <a:effectLst/>
                <a:latin typeface="Lato" panose="020F0502020204030203" pitchFamily="34" charset="0"/>
              </a:rPr>
              <a:t>GPT </a:t>
            </a:r>
            <a:r>
              <a:rPr lang="ru-RU" dirty="0">
                <a:solidFill>
                  <a:schemeClr val="tx1"/>
                </a:solidFill>
                <a:latin typeface="Lato" panose="020F0502020204030203" pitchFamily="34" charset="0"/>
              </a:rPr>
              <a:t>это- обшение с Искуствиным интелектом виде чата, для удобсатва использаваня</a:t>
            </a:r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0D6270F-EA78-6099-5EB7-5973F43E39B7}"/>
              </a:ext>
            </a:extLst>
          </p:cNvPr>
          <p:cNvSpPr txBox="1"/>
          <p:nvPr/>
        </p:nvSpPr>
        <p:spPr>
          <a:xfrm>
            <a:off x="4091234" y="3015597"/>
            <a:ext cx="7700962" cy="20928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4000" b="0" i="0" dirty="0">
                <a:effectLst/>
                <a:latin typeface="Lato" panose="020F0502020204030203" pitchFamily="34" charset="0"/>
              </a:rPr>
              <a:t> специфика работы чата</a:t>
            </a:r>
            <a:r>
              <a:rPr lang="ru-RU" sz="4000" b="0" i="0" dirty="0">
                <a:solidFill>
                  <a:srgbClr val="777777"/>
                </a:solidFill>
                <a:effectLst/>
                <a:latin typeface="Lato" panose="020F0502020204030203" pitchFamily="34" charset="0"/>
              </a:rPr>
              <a:t>.</a:t>
            </a:r>
            <a:br>
              <a:rPr lang="ru-RU" b="0" i="0" dirty="0">
                <a:solidFill>
                  <a:srgbClr val="777777"/>
                </a:solidFill>
                <a:effectLst/>
                <a:latin typeface="Lato" panose="020F0502020204030203" pitchFamily="34" charset="0"/>
              </a:rPr>
            </a:br>
            <a:br>
              <a:rPr lang="ru-RU" b="0" i="0" dirty="0">
                <a:solidFill>
                  <a:srgbClr val="777777"/>
                </a:solidFill>
                <a:effectLst/>
                <a:latin typeface="Lato" panose="020F0502020204030203" pitchFamily="34" charset="0"/>
              </a:rPr>
            </a:br>
            <a:br>
              <a:rPr lang="ru-RU" b="0" i="0" dirty="0">
                <a:solidFill>
                  <a:srgbClr val="777777"/>
                </a:solidFill>
                <a:effectLst/>
                <a:latin typeface="Lato" panose="020F0502020204030203" pitchFamily="34" charset="0"/>
              </a:rPr>
            </a:br>
            <a:br>
              <a:rPr lang="ru-RU" b="0" i="0" dirty="0">
                <a:solidFill>
                  <a:srgbClr val="777777"/>
                </a:solidFill>
                <a:effectLst/>
                <a:latin typeface="Lato" panose="020F0502020204030203" pitchFamily="34" charset="0"/>
              </a:rPr>
            </a:br>
            <a:br>
              <a:rPr lang="ru-RU" b="0" i="0" dirty="0">
                <a:solidFill>
                  <a:srgbClr val="777777"/>
                </a:solidFill>
                <a:effectLst/>
                <a:latin typeface="Lato" panose="020F0502020204030203" pitchFamily="34" charset="0"/>
              </a:rPr>
            </a:br>
            <a:endParaRPr lang="en-US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7D745A8-959C-079E-94EA-0B5BB28C1921}"/>
              </a:ext>
            </a:extLst>
          </p:cNvPr>
          <p:cNvSpPr txBox="1"/>
          <p:nvPr/>
        </p:nvSpPr>
        <p:spPr>
          <a:xfrm>
            <a:off x="1032455" y="4708368"/>
            <a:ext cx="6829424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000" dirty="0">
                <a:latin typeface="Lato" panose="020F0502020204030203" pitchFamily="34" charset="0"/>
              </a:rPr>
              <a:t>Чат </a:t>
            </a:r>
            <a:r>
              <a:rPr lang="en-US" sz="2000" b="0" i="0" dirty="0">
                <a:solidFill>
                  <a:schemeClr val="tx1"/>
                </a:solidFill>
                <a:effectLst/>
                <a:latin typeface="Lato" panose="020F0502020204030203" pitchFamily="34" charset="0"/>
              </a:rPr>
              <a:t>GPT</a:t>
            </a:r>
            <a:r>
              <a:rPr lang="ru-RU" sz="2000" b="0" i="0" dirty="0">
                <a:solidFill>
                  <a:schemeClr val="tx1"/>
                </a:solidFill>
                <a:effectLst/>
                <a:latin typeface="Lato" panose="020F0502020204030203" pitchFamily="34" charset="0"/>
              </a:rPr>
              <a:t> создан для обшения, выполнений заданий, решения проблем, писать тексты, переводить тексты, находить ошипки в текстах,</a:t>
            </a:r>
            <a:r>
              <a:rPr lang="ru-RU" sz="2000" dirty="0">
                <a:latin typeface="Lato" panose="020F0502020204030203" pitchFamily="34" charset="0"/>
              </a:rPr>
              <a:t> решения математический задач,  написание лёхких кодов, находить ошипки в коде и тд.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44737361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8989D2-96C4-FE3E-D1BF-AC93B8CB23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36734" y="609600"/>
            <a:ext cx="3737268" cy="1320800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ru-RU" sz="2800">
                <a:latin typeface="Lato" panose="020F0502020204030203" pitchFamily="34" charset="0"/>
              </a:rPr>
              <a:t>С</a:t>
            </a:r>
            <a:r>
              <a:rPr lang="ru-RU" sz="2800" b="0" i="0">
                <a:effectLst/>
                <a:latin typeface="Lato" panose="020F0502020204030203" pitchFamily="34" charset="0"/>
              </a:rPr>
              <a:t>феры, в которых можно использовать чат (с примерами</a:t>
            </a:r>
            <a:endParaRPr lang="en-US" sz="280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B29763-FB87-2403-D18E-97630CA9C52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09563" y="2160589"/>
            <a:ext cx="4064439" cy="388077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dirty="0"/>
              <a:t>Чат </a:t>
            </a:r>
            <a:r>
              <a:rPr lang="en-US" dirty="0"/>
              <a:t>GPT</a:t>
            </a:r>
            <a:r>
              <a:rPr lang="ru-RU" dirty="0"/>
              <a:t> может исползаватця в очен разный сферах, на пример прогромироване, математика, физика, летература, переводах о тд.</a:t>
            </a:r>
            <a:endParaRPr lang="en-US" dirty="0"/>
          </a:p>
        </p:txBody>
      </p:sp>
      <p:pic>
        <p:nvPicPr>
          <p:cNvPr id="4" name="Picture 3" descr="A white logo on a black background&#10;&#10;Description automatically generated">
            <a:extLst>
              <a:ext uri="{FF2B5EF4-FFF2-40B4-BE49-F238E27FC236}">
                <a16:creationId xmlns:a16="http://schemas.microsoft.com/office/drawing/2014/main" id="{F72E2657-4693-312B-3635-90FA88877CF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4559" r="-2" b="-2"/>
          <a:stretch/>
        </p:blipFill>
        <p:spPr>
          <a:xfrm>
            <a:off x="20" y="-1"/>
            <a:ext cx="5394940" cy="6858001"/>
          </a:xfrm>
          <a:custGeom>
            <a:avLst/>
            <a:gdLst/>
            <a:ahLst/>
            <a:cxnLst/>
            <a:rect l="l" t="t" r="r" b="b"/>
            <a:pathLst>
              <a:path w="5394960" h="6858000">
                <a:moveTo>
                  <a:pt x="842596" y="0"/>
                </a:moveTo>
                <a:lnTo>
                  <a:pt x="5394960" y="0"/>
                </a:lnTo>
                <a:lnTo>
                  <a:pt x="5394960" y="21851"/>
                </a:lnTo>
                <a:lnTo>
                  <a:pt x="4365943" y="6858000"/>
                </a:lnTo>
                <a:lnTo>
                  <a:pt x="0" y="6858000"/>
                </a:lnTo>
                <a:lnTo>
                  <a:pt x="0" y="5666154"/>
                </a:lnTo>
                <a:close/>
              </a:path>
            </a:pathLst>
          </a:custGeom>
        </p:spPr>
      </p:pic>
      <p:sp>
        <p:nvSpPr>
          <p:cNvPr id="23" name="Isosceles Triangle 22">
            <a:extLst>
              <a:ext uri="{FF2B5EF4-FFF2-40B4-BE49-F238E27FC236}">
                <a16:creationId xmlns:a16="http://schemas.microsoft.com/office/drawing/2014/main" id="{3BCB5F6A-9EB0-40B0-9D13-3023E9A205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0" y="0"/>
            <a:ext cx="842596" cy="5666154"/>
          </a:xfrm>
          <a:prstGeom prst="triangle">
            <a:avLst>
              <a:gd name="adj" fmla="val 10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600067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5180C9-4FE0-B907-EDC4-840556227E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ru-RU" b="0" i="0" dirty="0">
                <a:solidFill>
                  <a:schemeClr val="tx1"/>
                </a:solidFill>
                <a:effectLst/>
                <a:latin typeface="Lato" panose="020F0502020204030203" pitchFamily="34" charset="0"/>
              </a:rPr>
              <a:t>плюсы чата</a:t>
            </a:r>
            <a:r>
              <a:rPr lang="en-US" b="0" i="0" dirty="0">
                <a:solidFill>
                  <a:schemeClr val="tx1"/>
                </a:solidFill>
                <a:effectLst/>
                <a:latin typeface="Lato" panose="020F0502020204030203" pitchFamily="34" charset="0"/>
              </a:rPr>
              <a:t>                           </a:t>
            </a:r>
            <a:r>
              <a:rPr lang="ru-RU" b="0" i="0" dirty="0">
                <a:solidFill>
                  <a:schemeClr val="tx1"/>
                </a:solidFill>
                <a:effectLst/>
                <a:latin typeface="Lato" panose="020F0502020204030203" pitchFamily="34" charset="0"/>
              </a:rPr>
              <a:t>минусы чата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323315F-56E4-986F-DEA0-E60DDC1C6C4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285876"/>
            <a:ext cx="8596668" cy="5355562"/>
          </a:xfrm>
        </p:spPr>
        <p:txBody>
          <a:bodyPr/>
          <a:lstStyle/>
          <a:p>
            <a:pPr marL="0" indent="0">
              <a:buNone/>
            </a:pPr>
            <a:r>
              <a:rPr lang="ru-RU" b="0" i="0" dirty="0">
                <a:solidFill>
                  <a:srgbClr val="E8E8E8"/>
                </a:solidFill>
                <a:effectLst/>
                <a:highlight>
                  <a:srgbClr val="1F1F1F"/>
                </a:highlight>
                <a:latin typeface="Google Sans"/>
              </a:rPr>
              <a:t>Широкий спектр знаний: Chat GPT                                                                                                                                         </a:t>
            </a:r>
            <a:br>
              <a:rPr lang="ru-RU" b="0" i="0" dirty="0">
                <a:solidFill>
                  <a:srgbClr val="E8E8E8"/>
                </a:solidFill>
                <a:effectLst/>
                <a:highlight>
                  <a:srgbClr val="1F1F1F"/>
                </a:highlight>
                <a:latin typeface="Google Sans"/>
              </a:rPr>
            </a:br>
            <a:r>
              <a:rPr lang="ru-RU" b="0" i="0" dirty="0">
                <a:solidFill>
                  <a:srgbClr val="E8E8E8"/>
                </a:solidFill>
                <a:effectLst/>
                <a:highlight>
                  <a:srgbClr val="1F1F1F"/>
                </a:highlight>
                <a:latin typeface="Google Sans"/>
              </a:rPr>
              <a:t>основан на обширном объеме                                                                              </a:t>
            </a:r>
            <a:br>
              <a:rPr lang="ru-RU" b="0" i="0" dirty="0">
                <a:solidFill>
                  <a:srgbClr val="E8E8E8"/>
                </a:solidFill>
                <a:effectLst/>
                <a:highlight>
                  <a:srgbClr val="1F1F1F"/>
                </a:highlight>
                <a:latin typeface="Google Sans"/>
              </a:rPr>
            </a:br>
            <a:r>
              <a:rPr lang="ru-RU" b="0" i="0" dirty="0">
                <a:solidFill>
                  <a:srgbClr val="E8E8E8"/>
                </a:solidFill>
                <a:effectLst/>
                <a:highlight>
                  <a:srgbClr val="1F1F1F"/>
                </a:highlight>
                <a:latin typeface="Google Sans"/>
              </a:rPr>
              <a:t>данных и обучен на множестве</a:t>
            </a:r>
            <a:br>
              <a:rPr lang="ru-RU" b="0" i="0" dirty="0">
                <a:solidFill>
                  <a:srgbClr val="E8E8E8"/>
                </a:solidFill>
                <a:effectLst/>
                <a:highlight>
                  <a:srgbClr val="1F1F1F"/>
                </a:highlight>
                <a:latin typeface="Google Sans"/>
              </a:rPr>
            </a:br>
            <a:r>
              <a:rPr lang="ru-RU" b="0" i="0" dirty="0">
                <a:solidFill>
                  <a:srgbClr val="E8E8E8"/>
                </a:solidFill>
                <a:effectLst/>
                <a:highlight>
                  <a:srgbClr val="1F1F1F"/>
                </a:highlight>
                <a:latin typeface="Google Sans"/>
              </a:rPr>
              <a:t> различных источников. ...Гибкость                                                                                                    </a:t>
            </a:r>
            <a:br>
              <a:rPr lang="ru-RU" b="0" i="0" dirty="0">
                <a:solidFill>
                  <a:srgbClr val="E8E8E8"/>
                </a:solidFill>
                <a:effectLst/>
                <a:highlight>
                  <a:srgbClr val="1F1F1F"/>
                </a:highlight>
                <a:latin typeface="Google Sans"/>
              </a:rPr>
            </a:br>
            <a:r>
              <a:rPr lang="ru-RU" b="0" i="0" dirty="0">
                <a:solidFill>
                  <a:srgbClr val="E8E8E8"/>
                </a:solidFill>
                <a:effectLst/>
                <a:highlight>
                  <a:srgbClr val="1F1F1F"/>
                </a:highlight>
                <a:latin typeface="Google Sans"/>
              </a:rPr>
              <a:t>и адаптивность: Chat GPT</a:t>
            </a:r>
            <a:br>
              <a:rPr lang="ru-RU" b="0" i="0" dirty="0">
                <a:solidFill>
                  <a:srgbClr val="E8E8E8"/>
                </a:solidFill>
                <a:effectLst/>
                <a:highlight>
                  <a:srgbClr val="1F1F1F"/>
                </a:highlight>
                <a:latin typeface="Google Sans"/>
              </a:rPr>
            </a:br>
            <a:r>
              <a:rPr lang="ru-RU" b="0" i="0" dirty="0">
                <a:solidFill>
                  <a:srgbClr val="E8E8E8"/>
                </a:solidFill>
                <a:effectLst/>
                <a:highlight>
                  <a:srgbClr val="1F1F1F"/>
                </a:highlight>
                <a:latin typeface="Google Sans"/>
              </a:rPr>
              <a:t> способен адаптироваться </a:t>
            </a:r>
            <a:br>
              <a:rPr lang="ru-RU" b="0" i="0" dirty="0">
                <a:solidFill>
                  <a:srgbClr val="E8E8E8"/>
                </a:solidFill>
                <a:effectLst/>
                <a:highlight>
                  <a:srgbClr val="1F1F1F"/>
                </a:highlight>
                <a:latin typeface="Google Sans"/>
              </a:rPr>
            </a:br>
            <a:r>
              <a:rPr lang="ru-RU" b="0" i="0" dirty="0">
                <a:solidFill>
                  <a:srgbClr val="E8E8E8"/>
                </a:solidFill>
                <a:effectLst/>
                <a:highlight>
                  <a:srgbClr val="1F1F1F"/>
                </a:highlight>
                <a:latin typeface="Google Sans"/>
              </a:rPr>
              <a:t>к различным видам общения</a:t>
            </a:r>
            <a:br>
              <a:rPr lang="ru-RU" b="0" i="0" dirty="0">
                <a:solidFill>
                  <a:srgbClr val="E8E8E8"/>
                </a:solidFill>
                <a:effectLst/>
                <a:highlight>
                  <a:srgbClr val="1F1F1F"/>
                </a:highlight>
                <a:latin typeface="Google Sans"/>
              </a:rPr>
            </a:br>
            <a:r>
              <a:rPr lang="ru-RU" b="0" i="0" dirty="0">
                <a:solidFill>
                  <a:srgbClr val="E8E8E8"/>
                </a:solidFill>
                <a:effectLst/>
                <a:highlight>
                  <a:srgbClr val="1F1F1F"/>
                </a:highlight>
                <a:latin typeface="Google Sans"/>
              </a:rPr>
              <a:t> и стилям.                                              </a:t>
            </a:r>
            <a:endParaRPr lang="ru-RU" dirty="0">
              <a:solidFill>
                <a:srgbClr val="E8E8E8"/>
              </a:solidFill>
              <a:highlight>
                <a:srgbClr val="1F1F1F"/>
              </a:highlight>
              <a:latin typeface="Google Sans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F171D63-4013-6009-0BF6-129AD236F091}"/>
              </a:ext>
            </a:extLst>
          </p:cNvPr>
          <p:cNvSpPr txBox="1"/>
          <p:nvPr/>
        </p:nvSpPr>
        <p:spPr>
          <a:xfrm>
            <a:off x="4975668" y="1270000"/>
            <a:ext cx="4375546" cy="25853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r">
              <a:buNone/>
            </a:pPr>
            <a:r>
              <a:rPr lang="ru-RU" dirty="0"/>
              <a:t>Может выдавать правдоподобные,</a:t>
            </a:r>
            <a:br>
              <a:rPr lang="ru-RU" dirty="0"/>
            </a:br>
            <a:r>
              <a:rPr lang="ru-RU" dirty="0"/>
              <a:t> но неверные или бессмысленные</a:t>
            </a:r>
            <a:br>
              <a:rPr lang="ru-RU" dirty="0"/>
            </a:br>
            <a:r>
              <a:rPr lang="ru-RU" dirty="0"/>
              <a:t> ответы.</a:t>
            </a:r>
            <a:br>
              <a:rPr lang="ru-RU" dirty="0"/>
            </a:br>
            <a:r>
              <a:rPr lang="ru-RU" dirty="0"/>
              <a:t> ...Чат-бот чувствителен к фразировке</a:t>
            </a:r>
            <a:br>
              <a:rPr lang="ru-RU" dirty="0"/>
            </a:br>
            <a:r>
              <a:rPr lang="ru-RU" dirty="0"/>
              <a:t> входящего запроса. ...Если входящий </a:t>
            </a:r>
            <a:br>
              <a:rPr lang="ru-RU" dirty="0"/>
            </a:br>
            <a:r>
              <a:rPr lang="ru-RU" dirty="0"/>
              <a:t>запрос трактуется неоднозначно, модель </a:t>
            </a:r>
            <a:br>
              <a:rPr lang="ru-RU" dirty="0"/>
            </a:br>
            <a:r>
              <a:rPr lang="ru-RU" dirty="0"/>
              <a:t>не задает уточняющих вопросов,</a:t>
            </a:r>
            <a:br>
              <a:rPr lang="ru-RU" dirty="0"/>
            </a:br>
            <a:r>
              <a:rPr lang="ru-RU" dirty="0"/>
              <a:t> а просто действует наугад.</a:t>
            </a:r>
            <a:endParaRPr lang="en-US" dirty="0"/>
          </a:p>
        </p:txBody>
      </p:sp>
      <p:pic>
        <p:nvPicPr>
          <p:cNvPr id="6" name="Picture 5" descr="A green and white logo&#10;&#10;Description automatically generated">
            <a:extLst>
              <a:ext uri="{FF2B5EF4-FFF2-40B4-BE49-F238E27FC236}">
                <a16:creationId xmlns:a16="http://schemas.microsoft.com/office/drawing/2014/main" id="{50A09EA9-782C-A4D9-2909-C21B2F407C2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4173" r="1" b="1"/>
          <a:stretch/>
        </p:blipFill>
        <p:spPr>
          <a:xfrm>
            <a:off x="1260855" y="2344738"/>
            <a:ext cx="4415050" cy="3882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239164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8DF4D7F6-81B5-452A-9CE6-76D81F91D4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BA92D3F-BEE9-DFB3-FB9A-DB392481C0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3502" y="609600"/>
            <a:ext cx="8596668" cy="1320800"/>
          </a:xfrm>
        </p:spPr>
        <p:txBody>
          <a:bodyPr>
            <a:normAutofit/>
          </a:bodyPr>
          <a:lstStyle/>
          <a:p>
            <a:r>
              <a:rPr lang="ru-RU" dirty="0"/>
              <a:t>Скаска написаная учеником</a:t>
            </a:r>
            <a:endParaRPr lang="en-US" dirty="0"/>
          </a:p>
        </p:txBody>
      </p:sp>
      <p:sp>
        <p:nvSpPr>
          <p:cNvPr id="10" name="Isosceles Triangle 9">
            <a:extLst>
              <a:ext uri="{FF2B5EF4-FFF2-40B4-BE49-F238E27FC236}">
                <a16:creationId xmlns:a16="http://schemas.microsoft.com/office/drawing/2014/main" id="{4600514D-20FB-4559-97DC-D1DC39E6C3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0" y="0"/>
            <a:ext cx="448733" cy="2844800"/>
          </a:xfrm>
          <a:prstGeom prst="triangle">
            <a:avLst>
              <a:gd name="adj" fmla="val 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2" name="Isosceles Triangle 11">
            <a:extLst>
              <a:ext uri="{FF2B5EF4-FFF2-40B4-BE49-F238E27FC236}">
                <a16:creationId xmlns:a16="http://schemas.microsoft.com/office/drawing/2014/main" id="{266F638A-E405-4AC0-B984-72E5813B0D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738534" y="3818467"/>
            <a:ext cx="4450292" cy="3039533"/>
          </a:xfrm>
          <a:prstGeom prst="triangle">
            <a:avLst>
              <a:gd name="adj" fmla="val 10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7D1CBE93-B17D-4509-843C-82287C3803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0134600" y="0"/>
            <a:ext cx="1727200" cy="6858000"/>
          </a:xfrm>
          <a:prstGeom prst="line">
            <a:avLst/>
          </a:prstGeom>
          <a:ln w="15875" cap="sq">
            <a:solidFill>
              <a:schemeClr val="accent2"/>
            </a:solidFill>
            <a:bevel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AE6277B4-6A43-48AB-89B2-3442221619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7425267" y="3681413"/>
            <a:ext cx="4763558" cy="3176587"/>
          </a:xfrm>
          <a:prstGeom prst="line">
            <a:avLst/>
          </a:prstGeom>
          <a:ln w="15875">
            <a:solidFill>
              <a:schemeClr val="accent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70F810D-2AAB-873D-F860-48C6E9A8222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33502" y="2160590"/>
            <a:ext cx="8470898" cy="3429260"/>
          </a:xfrm>
        </p:spPr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18" name="Rectangle 27">
            <a:extLst>
              <a:ext uri="{FF2B5EF4-FFF2-40B4-BE49-F238E27FC236}">
                <a16:creationId xmlns:a16="http://schemas.microsoft.com/office/drawing/2014/main" id="{27B538D5-95DB-47ED-9CB4-34AE5BF78E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25641" y="0"/>
            <a:ext cx="1766359" cy="6858000"/>
          </a:xfrm>
          <a:custGeom>
            <a:avLst/>
            <a:gdLst/>
            <a:ahLst/>
            <a:cxnLst/>
            <a:rect l="l" t="t" r="r" b="b"/>
            <a:pathLst>
              <a:path w="2858013" h="6866467">
                <a:moveTo>
                  <a:pt x="0" y="0"/>
                </a:moveTo>
                <a:lnTo>
                  <a:pt x="2858013" y="0"/>
                </a:lnTo>
                <a:lnTo>
                  <a:pt x="2858013" y="6866467"/>
                </a:lnTo>
                <a:lnTo>
                  <a:pt x="2473942" y="686646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634367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E80B86A7-A1EC-475B-9166-88902B033A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6D56FAA-3FCB-056A-B76D-356493BF6D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3502" y="609600"/>
            <a:ext cx="8596668" cy="1320800"/>
          </a:xfrm>
        </p:spPr>
        <p:txBody>
          <a:bodyPr>
            <a:normAutofit/>
          </a:bodyPr>
          <a:lstStyle/>
          <a:p>
            <a:r>
              <a:rPr lang="ru-RU">
                <a:latin typeface="Lato" panose="020F0502020204030203" pitchFamily="34" charset="0"/>
              </a:rPr>
              <a:t>С</a:t>
            </a:r>
            <a:r>
              <a:rPr lang="ru-RU" b="0" i="0">
                <a:effectLst/>
                <a:latin typeface="Lato" panose="020F0502020204030203" pitchFamily="34" charset="0"/>
              </a:rPr>
              <a:t>казка, написанная чатом.</a:t>
            </a:r>
            <a:endParaRPr lang="en-US"/>
          </a:p>
        </p:txBody>
      </p:sp>
      <p:sp>
        <p:nvSpPr>
          <p:cNvPr id="10" name="Isosceles Triangle 9">
            <a:extLst>
              <a:ext uri="{FF2B5EF4-FFF2-40B4-BE49-F238E27FC236}">
                <a16:creationId xmlns:a16="http://schemas.microsoft.com/office/drawing/2014/main" id="{C2C29CB1-9F74-4879-A6AF-AEA67B6F1F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0" y="0"/>
            <a:ext cx="842596" cy="5666154"/>
          </a:xfrm>
          <a:prstGeom prst="triangle">
            <a:avLst>
              <a:gd name="adj" fmla="val 10000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CA0782E-C219-45A2-6812-7E77C08C85C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33502" y="2160589"/>
            <a:ext cx="8596668" cy="388077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>
                <a:hlinkClick r:id="rId2"/>
              </a:rPr>
              <a:t>https://levonjamharyan.school.blog/2024/05/24/%d0%b2%d0%be%d0%bb%d1%88%d0%b5%d0%b1%d0%bd%d1%8b%d0%b9-%d0%bb%d0%b5%d1%81-%d0%b8-%d1%81%d0%bc%d0%b5%d0%bb%d1%8b%d0%b9-%d0%b7%d0%b0%d0%b9%d1%87%d0%be%d0%bd%d0%be%d0%ba/</a:t>
            </a:r>
            <a:endParaRPr lang="en-US" dirty="0"/>
          </a:p>
          <a:p>
            <a:pPr marL="0" indent="0">
              <a:buNone/>
            </a:pPr>
            <a:r>
              <a:rPr lang="ru-RU" dirty="0"/>
              <a:t>Вот сылка для удопства</a:t>
            </a:r>
            <a:endParaRPr lang="en-US" dirty="0"/>
          </a:p>
        </p:txBody>
      </p:sp>
      <p:sp>
        <p:nvSpPr>
          <p:cNvPr id="12" name="Isosceles Triangle 11">
            <a:extLst>
              <a:ext uri="{FF2B5EF4-FFF2-40B4-BE49-F238E27FC236}">
                <a16:creationId xmlns:a16="http://schemas.microsoft.com/office/drawing/2014/main" id="{7E2C7115-5336-410C-AD71-0F0952A2E5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1743267" y="4013200"/>
            <a:ext cx="448733" cy="2844800"/>
          </a:xfrm>
          <a:prstGeom prst="triangle">
            <a:avLst>
              <a:gd name="adj" fmla="val 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1843693"/>
      </p:ext>
    </p:extLst>
  </p:cSld>
  <p:clrMapOvr>
    <a:masterClrMapping/>
  </p:clrMapOvr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8C59B386-999D-4CB6-B907-9F3997C027CC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14146</TotalTime>
  <Words>377</Words>
  <Application>Microsoft Office PowerPoint</Application>
  <PresentationFormat>Widescreen</PresentationFormat>
  <Paragraphs>25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3" baseType="lpstr">
      <vt:lpstr>Arial</vt:lpstr>
      <vt:lpstr>Google Sans</vt:lpstr>
      <vt:lpstr>Lato</vt:lpstr>
      <vt:lpstr>Trebuchet MS</vt:lpstr>
      <vt:lpstr>Wingdings 3</vt:lpstr>
      <vt:lpstr>Facet</vt:lpstr>
      <vt:lpstr>Chat GPT</vt:lpstr>
      <vt:lpstr>Определение понятия «Искусственный Интеллект»</vt:lpstr>
      <vt:lpstr>Определение понятия  «Чат GPT» </vt:lpstr>
      <vt:lpstr>Сферы, в которых можно использовать чат (с примерами</vt:lpstr>
      <vt:lpstr>плюсы чата                           минусы чата</vt:lpstr>
      <vt:lpstr>Скаска написаная учеником</vt:lpstr>
      <vt:lpstr>Сказка, написанная чатом.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Chat GPT</dc:title>
  <dc:creator>Լևոն Ժամհարյան-Դինա</dc:creator>
  <cp:lastModifiedBy>Լևոն Ժամհարյան-Դինա</cp:lastModifiedBy>
  <cp:revision>1</cp:revision>
  <dcterms:created xsi:type="dcterms:W3CDTF">2024-05-23T15:11:51Z</dcterms:created>
  <dcterms:modified xsi:type="dcterms:W3CDTF">2024-06-02T10:58:23Z</dcterms:modified>
</cp:coreProperties>
</file>