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92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54434-DE21-F048-9FE0-54F63BA6F9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D3C6D-1BC8-FEAC-AAD1-37247E37C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7568E-0EB4-35CC-5B3C-E2F86FA34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002D-E015-4A97-B296-5A15E6D51B98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85DF0-C450-8428-14A8-3C897EA6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8E924-CD08-035A-4322-DAF3354F1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B285-82C8-467C-B3B4-0971D9715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00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8E7FD-D00D-52DC-D816-3C6D5B65B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1DC70-A079-B859-A191-6F0C05214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A31C6-51B1-D877-31EA-03FA74678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002D-E015-4A97-B296-5A15E6D51B98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A3622-F43C-B368-C007-3B28FD4D0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7BAF3-18B2-9717-7238-68F0A1109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B285-82C8-467C-B3B4-0971D9715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34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B7A03-C430-9049-1024-5D6CEEBD2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BEC7D-D492-F32B-010A-CD1DBCEBE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187A5-D549-F5FD-51EA-B740AE73D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002D-E015-4A97-B296-5A15E6D51B98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C7B30-55C9-8855-DF7A-F7AB11F12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AF93E-7F8C-AE49-B512-41E9529C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B285-82C8-467C-B3B4-0971D9715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06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896E1-9937-CC5F-9545-B18F5D399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9BEE-7F0F-E522-3AE2-A7FCB125AE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644BA7-5C75-9C98-F977-18050DB9A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847DF-1CD4-CFF6-716D-7C081627D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002D-E015-4A97-B296-5A15E6D51B98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6FDFD8-6F36-3E54-748E-54D4BF0EA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14CFB-B642-7AF8-D686-501BF315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B285-82C8-467C-B3B4-0971D9715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037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151B8-127B-B76F-4399-1C5F2C8EF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D6699F-FEC0-E706-9086-3F8F1757B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C286CE-4443-E625-71C8-A37632797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604AE8-E1DA-4EF5-7C64-3118413A31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3DE511-E5BF-6A9D-A089-C100BF2F4B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973453-6603-EE45-3F61-F5315B085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002D-E015-4A97-B296-5A15E6D51B98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E1D894-5699-5416-E0D0-085C8725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C7102A-734B-C819-63E3-E33F973F0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B285-82C8-467C-B3B4-0971D9715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66292-FE98-A50B-E12E-40B0F67E8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7ACA33-30AF-A7E7-10EA-0BDEF9E84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002D-E015-4A97-B296-5A15E6D51B98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51A332-1E17-0B01-1782-71A05E55D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614BD9-854E-74D6-1E79-3CA0FA01E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B285-82C8-467C-B3B4-0971D9715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23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AC38F2-0703-F0AC-6465-8737CFF75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002D-E015-4A97-B296-5A15E6D51B98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3A9CFA-324A-EEB0-9BBB-5DB73B0D7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C9B81-BA46-E7E2-4258-E78C583F9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B285-82C8-467C-B3B4-0971D9715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89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A495C-FA89-EC16-BD22-62959D97E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92C1B-DA32-0FC8-B732-CADF8147B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92B45-81AE-6F1A-2D50-88769DCA4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7EF2DD-348C-520E-BF7A-5C1378CE6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002D-E015-4A97-B296-5A15E6D51B98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470946-B05D-B2AD-A2F8-B944DE6EE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413E1-26AD-D02E-454C-2AD02C4C4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B285-82C8-467C-B3B4-0971D9715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28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8DFEE-20FD-2FC3-8138-3BD756E6C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8D06E4-E19E-9459-2E51-A121AE897F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C0361-1D6B-308D-1276-BEAD4F275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19F67-ED1A-4C34-6535-4AA973157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002D-E015-4A97-B296-5A15E6D51B98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A6ADF-2400-8BBC-9056-CC3C20CCE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98D269-55FA-A699-5417-9473EA8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B285-82C8-467C-B3B4-0971D9715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988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D0BE6-AC57-0917-1C66-7C9BD479B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10655-4E12-134E-655B-A9BC20F2CA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90D11-A73A-6409-1297-4B5E0CAB7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002D-E015-4A97-B296-5A15E6D51B98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F1E1C-5166-DFF3-04BC-AD1F88C15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102ED-633D-AA0C-ED61-E6C778C48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B285-82C8-467C-B3B4-0971D9715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88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B63E73-18D5-ABBD-A97C-343C7FD9EA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F680A2-1D9E-581E-1586-D2B937C08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8414A-E2C3-DA68-5F93-DEEA30649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002D-E015-4A97-B296-5A15E6D51B98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AFD55-8DDA-8F6A-7189-DF464E554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FA744-22E3-5679-EDC1-489A53F1A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B285-82C8-467C-B3B4-0971D9715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07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E70B2A-A143-8578-7E0D-B078C07B3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B57E6-A214-C2B3-F5B3-7149E4363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5CDDD-4FEC-8785-D366-AB53AEE35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D0002D-E015-4A97-B296-5A15E6D51B98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E83C6-DAF9-DE06-9F79-48EA2CC1D5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E07D2-CB45-13BC-9C76-C48FC64268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95B285-82C8-467C-B3B4-0971D9715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014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99B16D6-52CA-00B9-F3A6-209F10133A0C}"/>
              </a:ext>
            </a:extLst>
          </p:cNvPr>
          <p:cNvSpPr/>
          <p:nvPr/>
        </p:nvSpPr>
        <p:spPr>
          <a:xfrm>
            <a:off x="6858000" y="-1"/>
            <a:ext cx="5334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Երկիր Մոլորակ">
            <a:extLst>
              <a:ext uri="{FF2B5EF4-FFF2-40B4-BE49-F238E27FC236}">
                <a16:creationId xmlns:a16="http://schemas.microsoft.com/office/drawing/2014/main" id="{DE689BFF-7858-853E-CC54-7998D6DBF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6858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B4452E-0785-A70F-13C5-CDB82C02B5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50813"/>
            <a:ext cx="9144000" cy="2387600"/>
          </a:xfrm>
        </p:spPr>
        <p:txBody>
          <a:bodyPr/>
          <a:lstStyle/>
          <a:p>
            <a:r>
              <a:rPr lang="hy-AM" dirty="0">
                <a:solidFill>
                  <a:schemeClr val="bg1">
                    <a:lumMod val="95000"/>
                  </a:schemeClr>
                </a:solidFill>
              </a:rPr>
              <a:t>Մարդը և շրջակա աշհարը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395285-2A95-05AE-7FC9-20EE30A318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9562" y="4319588"/>
            <a:ext cx="9144000" cy="1655762"/>
          </a:xfrm>
        </p:spPr>
        <p:txBody>
          <a:bodyPr/>
          <a:lstStyle/>
          <a:p>
            <a:r>
              <a:rPr lang="hy-AM" dirty="0">
                <a:solidFill>
                  <a:schemeClr val="bg1">
                    <a:lumMod val="95000"/>
                  </a:schemeClr>
                </a:solidFill>
              </a:rPr>
              <a:t>Վոնց է մարդը ազդում երկրի վրա 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98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Երկիր մոլորակն ու մարդ արարածը">
            <a:extLst>
              <a:ext uri="{FF2B5EF4-FFF2-40B4-BE49-F238E27FC236}">
                <a16:creationId xmlns:a16="http://schemas.microsoft.com/office/drawing/2014/main" id="{50852D16-5321-D977-DD13-959AB4CFFA9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3" b="833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A7FA53-354F-DE11-EDE7-0765A42BBA51}"/>
              </a:ext>
            </a:extLst>
          </p:cNvPr>
          <p:cNvSpPr txBox="1"/>
          <p:nvPr/>
        </p:nvSpPr>
        <p:spPr>
          <a:xfrm>
            <a:off x="2714624" y="371476"/>
            <a:ext cx="129500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sz="3200" dirty="0">
                <a:solidFill>
                  <a:schemeClr val="bg1">
                    <a:lumMod val="95000"/>
                  </a:schemeClr>
                </a:solidFill>
              </a:rPr>
              <a:t>Երկիրը ինչա մեր համար երկիրը  </a:t>
            </a: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C1019F-B239-7D52-FBFC-7AB9A5654B91}"/>
              </a:ext>
            </a:extLst>
          </p:cNvPr>
          <p:cNvSpPr txBox="1"/>
          <p:nvPr/>
        </p:nvSpPr>
        <p:spPr>
          <a:xfrm>
            <a:off x="8250698" y="1829871"/>
            <a:ext cx="39397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sz="2400" dirty="0">
                <a:solidFill>
                  <a:schemeClr val="bg1">
                    <a:lumMod val="95000"/>
                  </a:schemeClr>
                </a:solidFill>
              </a:rPr>
              <a:t>Երկիրը մեր ամենա մեծ և կարելի է</a:t>
            </a:r>
          </a:p>
          <a:p>
            <a:r>
              <a:rPr lang="hy-AM" sz="2400" dirty="0">
                <a:solidFill>
                  <a:schemeClr val="bg1">
                    <a:lumMod val="95000"/>
                  </a:schemeClr>
                </a:solidFill>
              </a:rPr>
              <a:t> ասել միակ սմվելի, էներգայի, </a:t>
            </a:r>
          </a:p>
          <a:p>
            <a:r>
              <a:rPr lang="hy-AM" sz="2400" dirty="0">
                <a:solidFill>
                  <a:schemeClr val="bg1">
                    <a:lumMod val="95000"/>
                  </a:schemeClr>
                </a:solidFill>
              </a:rPr>
              <a:t>մետաղի և կարեվոր քարեր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93EC3C-52B0-21D5-EBB0-8006D69ECADB}"/>
              </a:ext>
            </a:extLst>
          </p:cNvPr>
          <p:cNvSpPr txBox="1"/>
          <p:nvPr/>
        </p:nvSpPr>
        <p:spPr>
          <a:xfrm>
            <a:off x="280219" y="4368432"/>
            <a:ext cx="39397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dirty="0">
                <a:solidFill>
                  <a:schemeClr val="bg1">
                    <a:lumMod val="95000"/>
                  </a:schemeClr>
                </a:solidFill>
              </a:rPr>
              <a:t>Բայց կան մարդիկ երկրի կարեվորությունը չեն հասկանում</a:t>
            </a:r>
          </a:p>
          <a:p>
            <a:r>
              <a:rPr lang="hy-AM" dirty="0">
                <a:solidFill>
                  <a:schemeClr val="bg1">
                    <a:lumMod val="95000"/>
                  </a:schemeClr>
                </a:solidFill>
              </a:rPr>
              <a:t>նա կեղտոտում է երկիրը </a:t>
            </a:r>
            <a:endParaRPr lang="hy-AM" sz="1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73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C14906-9999-D697-9C97-06CCABB17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20486"/>
            <a:ext cx="12192000" cy="80989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DD337A-DE5F-D60D-AFB5-E142A1C53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solidFill>
                  <a:schemeClr val="bg1">
                    <a:lumMod val="95000"/>
                  </a:schemeClr>
                </a:solidFill>
              </a:rPr>
              <a:t>Ոնց մարդիկ կեղտոտում են երկիրը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66B6F-5D06-D1A0-0A51-FDE36A671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y-AM" sz="3600" dirty="0">
                <a:solidFill>
                  <a:schemeClr val="bg1">
                    <a:lumMod val="95000"/>
                  </a:schemeClr>
                </a:solidFill>
              </a:rPr>
              <a:t>Մարդը կեղտոտում է երկիրը տարբեր ձևերով աղբ թեփելով, ազոտական շերտ քարքարելով,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hy-AM" sz="3600" dirty="0">
                <a:solidFill>
                  <a:schemeClr val="bg1">
                    <a:lumMod val="95000"/>
                  </a:schemeClr>
                </a:solidFill>
              </a:rPr>
              <a:t>ջուրը կեղտոտելով և երկիրը տաքացնելով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                </a:t>
            </a:r>
          </a:p>
          <a:p>
            <a:pPr marL="0" indent="0">
              <a:buNone/>
            </a:pPr>
            <a:endParaRPr lang="en-US" sz="3600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976848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6CB3E9-DCA6-EF36-25E6-E1C72DC08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28725"/>
            <a:ext cx="12172804" cy="80867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7C3973-4164-4CD5-7CF7-8609DADE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Այլընտրանքային էներգիա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1F9E9-8D31-F2A1-E0D7-41B90EFEC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577638" cy="4351338"/>
          </a:xfrm>
        </p:spPr>
        <p:txBody>
          <a:bodyPr/>
          <a:lstStyle/>
          <a:p>
            <a:pPr marL="0" indent="0">
              <a:buNone/>
            </a:pPr>
            <a:r>
              <a:rPr lang="hy-AM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Մենք ունենք </a:t>
            </a: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3 </a:t>
            </a:r>
            <a:r>
              <a:rPr lang="hy-AM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այլընտրանքային էներգիա</a:t>
            </a:r>
            <a:br>
              <a:rPr lang="hy-AM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br>
              <a:rPr lang="hy-AM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hy-AM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արեվական, գրային և քամու</a:t>
            </a:r>
          </a:p>
          <a:p>
            <a:pPr marL="0" indent="0">
              <a:buNone/>
            </a:pPr>
            <a:endParaRPr lang="hy-AM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hy-AM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hy-AM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                                                        Էտ </a:t>
            </a: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3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hy-AM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այլընտրանքային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                                                                               </a:t>
            </a:r>
            <a:r>
              <a:rPr lang="hy-AM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էներգիա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hy-AM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ավել</a:t>
            </a:r>
          </a:p>
          <a:p>
            <a:pPr marL="0" indent="0">
              <a:buNone/>
            </a:pPr>
            <a:r>
              <a:rPr lang="hy-AM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օգտագործել քան նաֆտ հանելով կամ  ածուղ վառելով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365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4E4320-98B1-C1EB-BB43-EF630E42A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034419"/>
            <a:ext cx="12192000" cy="8242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E43CF9-DC23-C448-A3DD-080416BD2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1034419"/>
            <a:ext cx="10515600" cy="1325563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</a:rPr>
              <a:t>Արևական եներգիա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74DFDF-59B6-5AC2-641B-32BBFDE5E850}"/>
              </a:ext>
            </a:extLst>
          </p:cNvPr>
          <p:cNvSpPr txBox="1"/>
          <p:nvPr/>
        </p:nvSpPr>
        <p:spPr>
          <a:xfrm>
            <a:off x="228600" y="474345"/>
            <a:ext cx="114300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y-AM" sz="2400" b="1" dirty="0">
                <a:solidFill>
                  <a:schemeClr val="bg1">
                    <a:lumMod val="95000"/>
                  </a:schemeClr>
                </a:solidFill>
              </a:rPr>
              <a:t>Ֆոտովոլտաիկա. Արևի լույսը էլեկտրականության վերածելու տեխնոլոգիա: Դա հնարավոր է արևային մարտկոցների շնորհիվ, որոնք բաղկացած են ֆոտոգալվանային բջիջներից (սովորաբար սիլիկոնային հիմքով): Այս բջիջները արևի լույսը վերածում են ուղղակի հոսանքի (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DC), </a:t>
            </a:r>
            <a:r>
              <a:rPr lang="hy-AM" sz="2400" b="1" dirty="0">
                <a:solidFill>
                  <a:schemeClr val="bg1">
                    <a:lumMod val="95000"/>
                  </a:schemeClr>
                </a:solidFill>
              </a:rPr>
              <a:t>որն այնուհետև կարող է փոխակերպվել փոփոխական հոսանքի (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AC) </a:t>
            </a:r>
            <a:r>
              <a:rPr lang="hy-AM" sz="2400" b="1" dirty="0">
                <a:solidFill>
                  <a:schemeClr val="bg1">
                    <a:lumMod val="95000"/>
                  </a:schemeClr>
                </a:solidFill>
              </a:rPr>
              <a:t>կենցաղային և արդյունաբերական օգտագործման համար:Արևային ջերմային էներգիա. օգտագործվում է ջուրը տաքացնելու, շենքերը տաքացնելու և նույնիսկ արևային ջերմային կայաններում էլեկտրաէներգիա արտադրելու համար: Այն օգտագործում է հայելիներ կամ ոսպնյակներ, որպեսզի կենտրոնացնի արևի ճառագայթները մի փոքր տարածքի վրա, որտեղ ջուրը վերածվում է գոլորշու և շարժվում տուրբիններ: Արևային էներգիայի առավելություններըՎերականգնվող աղբյուրներ. Արևը կշարունակի շողալ միլիարդավոր տարիներ՝ այս էներգիայի աղբյուրը դարձնելով գործնականում անսպառ:Էկոլոգիապես մաքուր էներգիա. Արեգակնային էներգիայի օգտագործումը վնասակար արտանետումներ չի առաջացնում մթնոլորտ և չի աղտոտում</a:t>
            </a:r>
            <a:endParaRPr lang="en-US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182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84DB72-C49B-D331-1420-0A8D18F1E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32"/>
            <a:ext cx="12192000" cy="6860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E5FB85-042D-473D-1CC4-C81F0F558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753100" y="-297657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9CED2-3521-0D69-BB97-7A2B18A56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0"/>
            <a:ext cx="11449050" cy="64928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y-AM" b="1" dirty="0"/>
              <a:t>շրջակա միջավայրը:Հասանելիություն. Արևային էներգիան հասանելի է Երկրի շատ շրջաններում, հատկապես արևային ճառագայթման բարձր մակարդակ ունեցող վայրերում: Արևային էներգիայի թերություններըԿախված եղանակից. Ամպամած օրերին կամ գիշերը էներգիայի արտադրությունը նվազում կամ դադարում է:Նախնական բարձր ծախսեր. արևային մարտկոցների և այլ համակարգերի տեղադրումը պահանջում է զգալի ներդրումներ, թեև ժամանակի ընթացքում դա արդյունք է տալիս:Ցածր էներգիայի խտություն. մեծ քանակությամբ էներգիա ստանալու համար պետք է տեղադրվեն ընդարձակ արևային ֆերմաներ: Արեգակնային էներգիայի ապագանԱյս ոլորտում տեխնոլոգիաները արագորեն զարգանում են, և գիտնականներն աշխատում են արևային մարտկոցների արդյունավետությունը բարելավելու և դրանց արժեքը նվազեցնելու ուղղությամբ: Ապագայում արևային էներգիան կարող է դառնալ աշխարհի հիմնական էներգիայի աղբյուրներից մեկը՝ օգնելով հաղթահարել կլիմայի փոփոխությունը և նվազեցնել հանածո վառելիքից կախվածությունը:Եթե ​​հարցեր ունեք կամ ցանկանում եք ավելի կոնկրետ բան իմանալ, հարցրեք: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344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8B8917-44F7-C90F-8F58-49B1E168C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2461"/>
            <a:ext cx="12192000" cy="81229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546AD9-1532-7B86-A153-AA4260D46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-377825"/>
            <a:ext cx="10515600" cy="1325563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</a:rPr>
              <a:t>քամու</a:t>
            </a:r>
            <a:r>
              <a:rPr lang="hy-AM" dirty="0"/>
              <a:t> </a:t>
            </a:r>
            <a:r>
              <a:rPr lang="hy-AM" dirty="0">
                <a:solidFill>
                  <a:schemeClr val="bg1"/>
                </a:solidFill>
              </a:rPr>
              <a:t>էներգիա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5AC11-9BBE-ADF6-31DD-5ADBEBA64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47738"/>
            <a:ext cx="11582400" cy="636746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hy-AM" sz="3700" b="1" dirty="0">
                <a:solidFill>
                  <a:schemeClr val="bg1"/>
                </a:solidFill>
              </a:rPr>
              <a:t>Ինչպես է աշխատում քամու էներգիանՀողմային էլեկտրակայանները կամ հողմատուրբինները օգտագործում են քամու կինետիկ էներգիան տուրբինի շեղբերները պտտելու համար, որոնք միացված են գեներատորին։ Այս գեներատորը ռոտացիոն մեխանիկական էներգիան վերածում է էլեկտրական էներգիայի: Գործընթացն ընթանում է այսպես.Քամին պտտում է տուրբինի շեղբերները, որոնք ամրացված են ռոտորին։Ռոտորը փոխանցում է պտույտը գեներատորին փոխանցման տուփի միջոցով (ավելի մեծ տեղակայանքներում պտտման արագությունը մեծացնելու համար օգտագործվում է փոխանցման տուփ):Գեներատորը ռոտացիան վերածում է էլեկտրականության, որը սնվում է էլեկտրացանց:2. Հողմատուրբինների տեսակներըՀորիզոնական առանցքային տուրբիններ: Ամենատարածված տեսակը: Նրանց շեղբերները տեղակայված են հորիզոնական առանցքի վրա և ամրացված են բարձր կայմերի վրա՝ քամու առավելագույն գրավման համար:Ուղղահայաց առանցքային տուրբիններ. քիչ տարածված տեսակ, որտեղ սայրերը պտտվում են ուղղահայաց առանցքի շուրջ: Այս տուրբինները կարող են գործել ցանկացած ուղղությամբ քամիների դեպքում, բայց դրանք սովորաբար ավելի քիչ արդյունավետ են:3. Քամու էներգիայի առավելություններըՎերականգնվող աղբյուրներ. Քամին անսպառ ռեսուրս է, քանի որ այն առաջանում է բնական մթնոլորտային գործընթացների արդյունքում:Կանաչ էներգիա. հողմային տուրբինները շահագործման ընթացքում ջերմոցային գազերի արտանետումներ կամ աղտոտիչներ չեն արտադրում:Սպասարկման ցածր ծախսեր. Տեղադրվելուց հետո տուրբինները պահանջում են նվազագույն սպասարկում, և դրանց շահագործման ծախսերը համեմատաբար ցածր են:Մասշտաբայնություն. Հողմակայանները կարող են կառուցվել տարբեր մասշտաբներով՝ փոքր տնային տեղակայանքներից մինչև խոշոր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097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415BE3-1BFE-122A-8416-51668A866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545" y="0"/>
            <a:ext cx="12215545" cy="68448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3B734D-E474-DC14-08FE-C75106611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33950" y="231775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AutoShape 2" descr="Ветряные электростанции, мощность ветроэлектростанций">
            <a:extLst>
              <a:ext uri="{FF2B5EF4-FFF2-40B4-BE49-F238E27FC236}">
                <a16:creationId xmlns:a16="http://schemas.microsoft.com/office/drawing/2014/main" id="{BFA3A961-A379-CEF9-1D23-7A03C53AA721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323850" y="231775"/>
            <a:ext cx="11868150" cy="6613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indent="0">
              <a:buNone/>
            </a:pPr>
            <a:r>
              <a:rPr lang="hy-AM" sz="2800" b="1" dirty="0">
                <a:solidFill>
                  <a:schemeClr val="bg1"/>
                </a:solidFill>
              </a:rPr>
              <a:t>արդյունաբերական նախագծեր:4. Քամու էներգիայի թերություններըՔամու փոփոխականություն. քամին միշտ չէ, որ փչում է հաստատուն արագությամբ, ինչը փոփոխական է դարձնում էներգիայի արտադրությունը: Հանգիստ օրերին տուրբինները էլեկտրաէներգիա չեն արտադրում։Էսթետիկա և աղմուկ. ոմանք քամու տուրբինները տեսողականորեն անճաշակ են համարում, ինչպես նաև դժգոհում են պտտվող սայրերի աղմուկից:Վայրի բնության համար հնարավոր վտանգ. Որոշ դեպքերում հողմային տուրբինները կարող են վտանգ ներկայացնել թռչունների և չղջիկների համար, եթե դրանք բախվեն սայրերին:Մեկնարկային ծախսեր. մեծ հողմատուրբինների կամ հողմակայանների տեղադրումը զգալի ներդրումներ է պահանջում:5. Հողմատուրբինի տեղադրման վայրերՑամաքում տեղադրված հողմատուրբինները տարածված են ուժեղ և մշտական ​​քամիներով շրջաններում, ինչպիսիք են լեռնային շրջանները, հարթավայրերը կամ ափերը:Օֆշոր. Տուրբիններ, որոնք տեղադրված են ծովերում և օվկիանոսներում, որտեղ քամիներն ավելի կայուն և ուժեղ են: Նման նախագծերը հաճախ ավելի թանկ են, բայց ավելի արդյունավետ են քամու ավելի կայուն հոսքի շնորհիվ:6. Քամու էներգիայի ապագանՔամու էներգիան էներգիայի վերականգնվող աղբյուրներին անցնելու առանցքային ոլորտներից մեկն է: Ինժեներներն ու գիտնականները աշխատում են ավելի արդյունավետ տուրբիններ մշակելու, էներգիա պահելու ուղիների բարելավման և տարբեր միջավայրերում քամին օգտագործելու նոր տեխնոլոգիաների ստեղծման ուղղությամբ: Օրինակ, գաղափարներ են առաջանում մթնոլորտի ավելի բարձր մակարդակներում տուրբինների օգտագործման վերաբերյալ, որտեղ քամիներն ավելի ուժեղ են:7. Քամու էներգիայի զարգացումն աշխարհումԱշխարհի շատ երկրներում ակտիվորեն զարգանում են հողմային էլեկտրակայանները։ Քամու էներգիայի արտադրության առաջատարներն են Չինաստանը, ԱՄՆ-ը, Գերմանիան, Հնդկաստանը և Իսպանիան։ Ամեն տարի հողմային էլեկտրակայանների հզորությունը մեծանում է, ինչն </a:t>
            </a:r>
            <a:r>
              <a:rPr lang="hy-AM" b="1" dirty="0">
                <a:solidFill>
                  <a:schemeClr val="bg1"/>
                </a:solidFill>
              </a:rPr>
              <a:t>օգնում է նվազեցնել կախվածությունը հանածո վառելիքից և նվազեցնել ածխաթթու գազի արտանետումները։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766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63A7EA-DCF7-5815-0038-12DEBB05D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5" y="-292892"/>
            <a:ext cx="6002110" cy="1495425"/>
          </a:xfrm>
        </p:spPr>
        <p:txBody>
          <a:bodyPr>
            <a:normAutofit/>
          </a:bodyPr>
          <a:lstStyle/>
          <a:p>
            <a:r>
              <a:rPr lang="hy-AM" sz="4000" dirty="0"/>
              <a:t>Ջրային եներգիա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B6BDC-9303-50E3-202A-E368B91C6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838200"/>
            <a:ext cx="6553040" cy="56768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y-AM" sz="1100" b="1" dirty="0"/>
              <a:t>1. Ինչպես է աշխատում հիդրոէներգիանՀիդրոէլեկտրակայանի շահագործման սկզբունքը հիմնված է ջրի պոտենցիալ էներգիան էլեկտրական էներգիայի վերածելու վրա.Ջուրը կուտակվում է ջրամբարներում կամ գետերում և, ընկնելով բարձրությունից կամ հոսելով տուրբինների միջով, դրանք շարժման մեջ է դնում։Տուրբինը մեխանիկական էներգիան փոխանցում է գեներատորին, որն այն վերածում է էլեկտրականության։Որքան բարձր է ջրի մակարդակը (օրինակ՝ ամբարտակներում), այնքան ավելի մեծ է ջրի պոտենցիալ էներգիան և այնքան ավելի շատ էներգիա կարող է առաջանալ:2. ՀԷԿ-երի տեսակներըԱմբարտակային էլեկտրակայաններ. Ամենատարածված տեսակը, որտեղ ամբարտակ է կառուցվում ջրամբար ստեղծելու համար: Պատվարի հետևում գտնվող ջրի բարձրությունը բավականաչափ ճնշում է ստեղծում էլեկտրաէներգիա արտադրելու համար:Գետահոսքի էլեկտրակայաններ. Օգտագործեք առանց ամբարտակների գետերի բնական հոսքը: Այս տեսակն ավելի քիչ հզոր է, բայց ավելի էկոլոգիապես մաքուր, քանի որ ավելի քիչ է խաթարում էկոհամակարգերը:Պոնորի հիդրոէլեկտրակայաններ. դրանք աշխատում են ջրահոսքերի բարձրությունների տարբերությամբ, բայց առանց մեծ ջրամբարներ ստեղծելու: Սա նաև նվազեցնում է շրջակա միջավայրի վրա բացասական ազդեցությունը:Մակընթացային էլեկտրակայաններ. Օգտագործեք մակընթացությունների էներգիան: Դրանք տեղադրվում են ուժեղ մակընթացային հոսանքներով տարածքներում, սակայն դրանց օգտագործումը սահմանափակ է աշխարհագրական պատճառներով:3. Ջրային էներգիայի առավելություններըՎերականգնվողություն. Ջուրը, ինչպես քամին կամ արևը, վերականգնվող ռեսուրս է: Քանի դեռ կան գետեր և տեղումներ, հիդրոէներգիան հասանելի կլինի:Բարձր արդյունավետություն. Հիդրոէլեկտրակայաններն ունեն բարձր արդյունավետության գործակից (</a:t>
            </a:r>
            <a:r>
              <a:rPr lang="en-US" sz="1100" b="1" dirty="0"/>
              <a:t>COP), </a:t>
            </a:r>
            <a:r>
              <a:rPr lang="hy-AM" sz="1100" b="1" dirty="0"/>
              <a:t>որը հաճախ հասնում է 90%-ի՝ դրանք դարձնելով էներգիայի շատ արդյունավետ աղբյուր:Կայունություն. Ի տարբերություն արևի կամ քամու էներգիայի, հիդրոէներգիան ավելի կայուն է, քանի որ ջրի հոսքերն ավելի կանխատեսելի են և մշտական:Ամբարտակների բազմաֆունկցիոնալություն. Ամբարտակները կարող են ոչ միայն էլեկտրաէներգիա արտադրել, այլև կատարել այլ գործառույթներ, ինչպիսիք են ջրամատակարարումը կարգավորելը, ջրհեղեղների կանխումը և հանգստի գոտիների ստեղծումը:4. Ջրային էներգիայի թերություններըԱզդեցություն շրջակա միջավայրի վրա. Ամբարտակների կառուցումը կարող է մեծապես ազդել էկոհամակարգերի վրա: Այն կարող է հեղեղել մեծ տարածքներ, ոչնչացնել կենդանիների ապրելավայրերը, խոչընդոտել ձկների միգրացիան և փոխել գետերի բնական ջրային ռեժիմը։Ջրից կախվածություն. Հիդրոէլեկտրակայանները կախված են գետերից և տեղումներից: Երաշտը կամ կլիմայի փոփոխությունը կարող են նվազեցնել ջրի մակարդակը և, հետևաբար, էներգիայի արտադրությունը:</a:t>
            </a:r>
            <a:endParaRPr lang="en-US" sz="11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2B2FCC-26F6-D8BA-F367-24D95D0937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933" r="13481" b="-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91836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09D7FB-8B98-07EB-12BF-A40D82C6A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59992"/>
            <a:ext cx="12192000" cy="81081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D975B-98D6-233F-8CBA-2764C934C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0450" y="-1075532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237C4-236C-A2FB-9A57-FADDB2B3F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30174"/>
            <a:ext cx="11982450" cy="672782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y-AM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Բարձր սկզբնական ծախսեր. Ամբարտակների և հիդրոէլեկտրակայանների կառուցումը պահանջում է մեծ ֆինանսական ներդրումներ, ինչպես նաև ժամանակ՝ նախագծման և շինարարության համար:5. Հիդրոէներգետիկայի լայնածավալ օգտագործումՀիդրոէլեկտրական էներգիան օգտագործվում է ամբողջ աշխարհում։ Ամենահայտնի և հզոր հիդրոէլեկտրակայաններից մի քանիսը ներառում են.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Three Gorges Dam (</a:t>
            </a:r>
            <a:r>
              <a:rPr lang="hy-AM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Չինաստան). Աշխարհի ամենամեծ հիդրոէլեկտրական ամբարտակներից մեկը, որն ապահովում է երկրի էներգիայի զգալի մասը: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Itaipu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hy-AM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Բրազիլիա/Պարագվայ). Եվս մեկ մեգակայան, որը էներգիա է մատակարարում երկու երկրներին:Հուվեր ամբարտակ (ԱՄՆ). Էներգետիկ և ջրամատակարարման կարևոր հաստատություն Միացյալ Նահանգների հարավ-արևմուտքում:6. Ջրային էներգիայի ապագանՀիդրոէներգետիկայի զարգացումը կապված է փոքր հիդրոէներգետիկ տեխնոլոգիաների բարելավման և շրջակա միջավայրի վրա բացասական ազդեցությունները նվազագույնի հասցնելու ջանքերի հետ:Որոշ շրջաններում հին ամբարտակները արդիականացվում են դրանց արդյունավետությունը բարելավելու և շրջակա միջավայրի վնասը նվազեցնելու համար:Կան նաև ալիքային և մակընթացային էներգիան օգտագործելու ծրագրեր, որոնք կարող են լինել ջրային էներգիան օգտագործելու հաջորդ քայլը:7. Փոքր հիդրոէլեկտրակայանՓոքր հիդրոէլեկտրակայանները դառնում են հանրաճանաչ, հատկապես գյուղական և հեռավոր վայրերում, որտեղ չկա կենտրոնացված էներգիայի աղբյուրների հասանելիություն: Նման կայանները շրջակա միջավայրի վրա ավելի ցածր ազդեցություն ունեն և կարող են կառուցվել ավելի արագ և էժան, քան մեծ ամբարտակները:Ջրի էներգիան գլոբալ էներգիայի հիմնական տարրն է, և դրա շարունակական զարգացումը կարևոր դեր կխաղա հանածո վառելիքից կախվածությունը նվազեցնելու և ածխաթթու գազի արտանետումների նվազեցման գործում: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048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1423</Words>
  <Application>Microsoft Office PowerPoint</Application>
  <PresentationFormat>Widescreen</PresentationFormat>
  <Paragraphs>28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Մարդը և շրջակա աշհարը</vt:lpstr>
      <vt:lpstr>PowerPoint Presentation</vt:lpstr>
      <vt:lpstr>Ոնց մարդիկ կեղտոտում են երկիրը</vt:lpstr>
      <vt:lpstr>Այլընտրանքային էներգիա</vt:lpstr>
      <vt:lpstr>Արևական եներգիա</vt:lpstr>
      <vt:lpstr>PowerPoint Presentation</vt:lpstr>
      <vt:lpstr>քամու էներգիա</vt:lpstr>
      <vt:lpstr>PowerPoint Presentation</vt:lpstr>
      <vt:lpstr>Ջրային եներգիա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Լևոն Ժամհարյան-Դինա</dc:creator>
  <cp:lastModifiedBy>Լևոն Ժամհարյան-Դինա</cp:lastModifiedBy>
  <cp:revision>2</cp:revision>
  <dcterms:created xsi:type="dcterms:W3CDTF">2024-09-25T08:12:52Z</dcterms:created>
  <dcterms:modified xsi:type="dcterms:W3CDTF">2024-10-02T08:27:16Z</dcterms:modified>
</cp:coreProperties>
</file>