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66" r:id="rId6"/>
    <p:sldId id="259" r:id="rId7"/>
    <p:sldId id="264" r:id="rId8"/>
    <p:sldId id="260" r:id="rId9"/>
    <p:sldId id="268" r:id="rId10"/>
    <p:sldId id="261" r:id="rId11"/>
    <p:sldId id="271" r:id="rId12"/>
    <p:sldId id="262" r:id="rId13"/>
    <p:sldId id="263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JetBrains Mono" panose="020B0604020202020204" charset="0"/>
      <p:regular r:id="rId20"/>
    </p:embeddedFont>
    <p:embeddedFont>
      <p:font typeface="JetBrains Mono Bold" panose="020B0604020202020204" charset="0"/>
      <p:regular r:id="rId21"/>
    </p:embeddedFont>
    <p:embeddedFont>
      <p:font typeface="Quicksand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von Zhamheryan" initials="LZ" lastIdx="1" clrIdx="0">
    <p:extLst>
      <p:ext uri="{19B8F6BF-5375-455C-9EA6-DF929625EA0E}">
        <p15:presenceInfo xmlns:p15="http://schemas.microsoft.com/office/powerpoint/2012/main" userId="1abe4d4a5e35ce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93C"/>
    <a:srgbClr val="577154"/>
    <a:srgbClr val="04045E"/>
    <a:srgbClr val="526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4444" autoAdjust="0"/>
  </p:normalViewPr>
  <p:slideViewPr>
    <p:cSldViewPr>
      <p:cViewPr varScale="1">
        <p:scale>
          <a:sx n="91" d="100"/>
          <a:sy n="91" d="100"/>
        </p:scale>
        <p:origin x="3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4" d="100"/>
          <a:sy n="124" d="100"/>
        </p:scale>
        <p:origin x="495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D7310-F33C-461E-9D12-4F04C18B5956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4A910-BCC6-46F5-81E5-C36213B07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88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Э важная и сложная</a:t>
            </a:r>
          </a:p>
          <a:p>
            <a:r>
              <a:rPr lang="ru-RU" dirty="0"/>
              <a:t> век назад чистая наука, просто понять – сегодня энергия</a:t>
            </a:r>
          </a:p>
          <a:p>
            <a:r>
              <a:rPr lang="ru-RU" dirty="0"/>
              <a:t>Страхи – авария, радиация</a:t>
            </a:r>
          </a:p>
          <a:p>
            <a:r>
              <a:rPr lang="ru-RU" dirty="0"/>
              <a:t>Политика война – я не про это я про мирный атом</a:t>
            </a:r>
          </a:p>
          <a:p>
            <a:r>
              <a:rPr lang="ru-RU" dirty="0"/>
              <a:t>цель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12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Греки – атом</a:t>
            </a:r>
          </a:p>
          <a:p>
            <a:r>
              <a:rPr lang="ru-RU" dirty="0"/>
              <a:t>Никто не оспаривал</a:t>
            </a:r>
          </a:p>
          <a:p>
            <a:r>
              <a:rPr lang="ru-RU" dirty="0"/>
              <a:t>Научный бум – прорывы физика химия математика</a:t>
            </a:r>
          </a:p>
          <a:p>
            <a:r>
              <a:rPr lang="ru-RU" dirty="0"/>
              <a:t>Открыли электрон</a:t>
            </a:r>
          </a:p>
          <a:p>
            <a:r>
              <a:rPr lang="ru-RU" dirty="0"/>
              <a:t>Разные модели разных ученных</a:t>
            </a:r>
          </a:p>
          <a:p>
            <a:r>
              <a:rPr lang="ru-RU" dirty="0"/>
              <a:t> ———» шредингер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894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первок картинке – модель на основании уравнения шредингера – да, кот</a:t>
            </a:r>
          </a:p>
          <a:p>
            <a:r>
              <a:rPr lang="ru-RU" dirty="0"/>
              <a:t>Энергетические уровни, орбитали</a:t>
            </a:r>
          </a:p>
          <a:p>
            <a:r>
              <a:rPr lang="ru-RU" dirty="0"/>
              <a:t>Прямой снимок 2013 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4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Еще одна тема которая очень важна для темы</a:t>
            </a:r>
          </a:p>
          <a:p>
            <a:r>
              <a:rPr lang="ru-RU" dirty="0"/>
              <a:t>Альфа</a:t>
            </a:r>
          </a:p>
          <a:p>
            <a:r>
              <a:rPr lang="ru-RU" dirty="0"/>
              <a:t>Бета</a:t>
            </a:r>
          </a:p>
          <a:p>
            <a:r>
              <a:rPr lang="ru-RU" dirty="0"/>
              <a:t>Гамма</a:t>
            </a:r>
          </a:p>
          <a:p>
            <a:r>
              <a:rPr lang="ru-RU" dirty="0"/>
              <a:t>нейтрон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224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Полная картина</a:t>
            </a:r>
          </a:p>
          <a:p>
            <a:r>
              <a:rPr lang="ru-RU" dirty="0"/>
              <a:t>Математически – 60-70, доказано экспериментально позже</a:t>
            </a:r>
          </a:p>
          <a:p>
            <a:r>
              <a:rPr lang="ru-RU" dirty="0"/>
              <a:t>Бозон Хиггса – 2012</a:t>
            </a:r>
          </a:p>
          <a:p>
            <a:r>
              <a:rPr lang="ru-RU" dirty="0"/>
              <a:t>Описывает взаимодействия и частицы вселенной</a:t>
            </a:r>
          </a:p>
          <a:p>
            <a:r>
              <a:rPr lang="ru-RU" dirty="0"/>
              <a:t>Фермионы – материя</a:t>
            </a:r>
          </a:p>
          <a:p>
            <a:r>
              <a:rPr lang="ru-RU" dirty="0"/>
              <a:t>Бозоны – взаимодействие</a:t>
            </a:r>
          </a:p>
          <a:p>
            <a:r>
              <a:rPr lang="ru-RU" dirty="0"/>
              <a:t>Хотел бы обо всех, но время, только те, которые связаны с темой</a:t>
            </a:r>
          </a:p>
          <a:p>
            <a:r>
              <a:rPr lang="ru-RU" dirty="0"/>
              <a:t>Кварки – тяжелые, дробный заряд, нет в свободном виде, 3 поколения</a:t>
            </a:r>
          </a:p>
          <a:p>
            <a:r>
              <a:rPr lang="ru-RU" dirty="0"/>
              <a:t>Первое поколение – верхний и нижний</a:t>
            </a:r>
          </a:p>
          <a:p>
            <a:r>
              <a:rPr lang="ru-RU" dirty="0"/>
              <a:t>Калибровочный бозон – как фермионы взаимодействуют</a:t>
            </a:r>
          </a:p>
          <a:p>
            <a:r>
              <a:rPr lang="ru-RU" dirty="0"/>
              <a:t>Глюон – сильное взаимодействие, соединяет кварки внутри протонов и нейтронов</a:t>
            </a:r>
          </a:p>
          <a:p>
            <a:r>
              <a:rPr lang="ru-RU" dirty="0"/>
              <a:t>Протон- 2 верних один нижнуй, соединены глюонами, нейтрон наоборот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590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Изотоп</a:t>
            </a:r>
          </a:p>
          <a:p>
            <a:r>
              <a:rPr lang="ru-RU" dirty="0"/>
              <a:t>Основа АЭС – цепная реакция</a:t>
            </a:r>
          </a:p>
          <a:p>
            <a:r>
              <a:rPr lang="ru-RU" dirty="0"/>
              <a:t>Уран 235 – 236 – нестабильный</a:t>
            </a:r>
          </a:p>
          <a:p>
            <a:r>
              <a:rPr lang="ru-RU" dirty="0"/>
              <a:t>Нейтрон попадает</a:t>
            </a:r>
          </a:p>
          <a:p>
            <a:r>
              <a:rPr lang="ru-RU" dirty="0"/>
              <a:t>Барий и криптон</a:t>
            </a:r>
          </a:p>
          <a:p>
            <a:r>
              <a:rPr lang="ru-RU" dirty="0"/>
              <a:t>Е</a:t>
            </a:r>
            <a:r>
              <a:rPr lang="en-US" dirty="0"/>
              <a:t>= mc2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286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789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Реактор</a:t>
            </a:r>
          </a:p>
          <a:p>
            <a:r>
              <a:rPr lang="ru-RU" dirty="0"/>
              <a:t>Управляющие стержни</a:t>
            </a:r>
          </a:p>
          <a:p>
            <a:r>
              <a:rPr lang="ru-RU" dirty="0"/>
              <a:t>Замедление, снижение мощности, аварийное заглушение</a:t>
            </a:r>
          </a:p>
          <a:p>
            <a:r>
              <a:rPr lang="ru-RU" dirty="0"/>
              <a:t>Вот они ка картинке</a:t>
            </a:r>
          </a:p>
          <a:p>
            <a:r>
              <a:rPr lang="ru-RU" dirty="0"/>
              <a:t>А вот это с мецаморской</a:t>
            </a:r>
          </a:p>
          <a:p>
            <a:r>
              <a:rPr lang="ru-RU" dirty="0"/>
              <a:t>Защитная гермооболочка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21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 рассмотрел</a:t>
            </a:r>
          </a:p>
          <a:p>
            <a:r>
              <a:rPr lang="ru-RU" dirty="0"/>
              <a:t>Эта тема отличный пример чистая наука – технология</a:t>
            </a:r>
          </a:p>
          <a:p>
            <a:r>
              <a:rPr lang="ru-RU" dirty="0"/>
              <a:t>Страхи – часто непонимание</a:t>
            </a:r>
          </a:p>
          <a:p>
            <a:r>
              <a:rPr lang="ru-RU" dirty="0"/>
              <a:t>Да были аварии но виноват челове а не атом</a:t>
            </a:r>
          </a:p>
          <a:p>
            <a:r>
              <a:rPr lang="ru-RU" dirty="0"/>
              <a:t>Аэс – сложнейшая с многоуровневой защитой</a:t>
            </a:r>
          </a:p>
          <a:p>
            <a:r>
              <a:rPr lang="ru-RU" dirty="0"/>
              <a:t>Атомная энергия самая крутая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4A910-BCC6-46F5-81E5-C36213B0726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96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2.sv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5.jpe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3945" y="-2233132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0F7219-5E0E-427E-8BDB-F13450970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7273" y="2265748"/>
            <a:ext cx="9309014" cy="6078152"/>
          </a:xfrm>
          <a:prstGeom prst="rect">
            <a:avLst/>
          </a:prstGeom>
          <a:solidFill>
            <a:srgbClr val="04045E">
              <a:alpha val="64000"/>
            </a:srgbClr>
          </a:solidFill>
        </p:spPr>
      </p:pic>
      <p:sp>
        <p:nvSpPr>
          <p:cNvPr id="4" name="Freeform 4" descr="ытты&#10;"/>
          <p:cNvSpPr/>
          <p:nvPr/>
        </p:nvSpPr>
        <p:spPr>
          <a:xfrm flipH="1">
            <a:off x="3655384" y="4000500"/>
            <a:ext cx="14600903" cy="8229600"/>
          </a:xfrm>
          <a:custGeom>
            <a:avLst/>
            <a:gdLst/>
            <a:ahLst/>
            <a:cxnLst/>
            <a:rect l="l" t="t" r="r" b="b"/>
            <a:pathLst>
              <a:path w="14600903" h="8229600">
                <a:moveTo>
                  <a:pt x="14600903" y="0"/>
                </a:moveTo>
                <a:lnTo>
                  <a:pt x="0" y="0"/>
                </a:lnTo>
                <a:lnTo>
                  <a:pt x="0" y="8229600"/>
                </a:lnTo>
                <a:lnTo>
                  <a:pt x="14600903" y="8229600"/>
                </a:lnTo>
                <a:lnTo>
                  <a:pt x="14600903" y="0"/>
                </a:lnTo>
                <a:close/>
              </a:path>
            </a:pathLst>
          </a:custGeom>
          <a:blipFill>
            <a:blip r:embed="rId6">
              <a:alphaModFix amt="50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29224" y="3009900"/>
            <a:ext cx="8009975" cy="2959208"/>
          </a:xfrm>
          <a:prstGeom prst="rect">
            <a:avLst/>
          </a:prstGeom>
          <a:solidFill>
            <a:srgbClr val="04045E">
              <a:alpha val="64000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spc="-84" dirty="0">
                <a:solidFill>
                  <a:srgbClr val="FFFFFF"/>
                </a:solidFill>
                <a:latin typeface="JetBrains Mono" panose="020B0604020202020204" charset="0"/>
                <a:ea typeface="Quicksand Bold"/>
                <a:cs typeface="Quicksand Bold"/>
                <a:sym typeface="Quicksand Bold"/>
              </a:rPr>
              <a:t>ЛЕВОН ЖАМГАРЯН</a:t>
            </a:r>
            <a:endParaRPr lang="ru-RU" sz="3600" b="1" spc="-84" dirty="0">
              <a:solidFill>
                <a:srgbClr val="FFFFFF"/>
              </a:solidFill>
              <a:latin typeface="JetBrains Mono" panose="020B0604020202020204" charset="0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ct val="150000"/>
              </a:lnSpc>
            </a:pPr>
            <a:endParaRPr lang="ru-RU" sz="3200" b="1" spc="-84" dirty="0">
              <a:solidFill>
                <a:srgbClr val="FFFFFF"/>
              </a:solidFill>
              <a:latin typeface="JetBrains Mono" panose="020B0604020202020204" charset="0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ct val="150000"/>
              </a:lnSpc>
            </a:pPr>
            <a:r>
              <a:rPr lang="ru-RU" sz="3200" b="1" spc="-84" dirty="0">
                <a:solidFill>
                  <a:srgbClr val="FFFFFF"/>
                </a:solidFill>
                <a:latin typeface="JetBrains Mono" panose="020B0604020202020204" charset="0"/>
                <a:ea typeface="Quicksand Bold"/>
                <a:cs typeface="Quicksand Bold"/>
                <a:sym typeface="Quicksand Bold"/>
              </a:rPr>
              <a:t>9-4 класс, Средняя школа</a:t>
            </a:r>
          </a:p>
          <a:p>
            <a:pPr algn="just">
              <a:lnSpc>
                <a:spcPct val="150000"/>
              </a:lnSpc>
            </a:pPr>
            <a:r>
              <a:rPr lang="ru-RU" sz="3200" b="1" spc="-84" dirty="0">
                <a:solidFill>
                  <a:srgbClr val="FFFFFF"/>
                </a:solidFill>
                <a:latin typeface="JetBrains Mono" panose="020B0604020202020204" charset="0"/>
                <a:ea typeface="Quicksand Bold"/>
                <a:cs typeface="Quicksand Bold"/>
                <a:sym typeface="Quicksand Bold"/>
              </a:rPr>
              <a:t>Учебный Комплекс Мхитара Себастаци</a:t>
            </a:r>
            <a:endParaRPr lang="en-US" sz="3200" b="1" spc="-84" dirty="0">
              <a:solidFill>
                <a:srgbClr val="FFFFFF"/>
              </a:solidFill>
              <a:latin typeface="JetBrains Mono" panose="020B0604020202020204" charset="0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7033689"/>
            <a:ext cx="14436840" cy="3297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579"/>
              </a:lnSpc>
            </a:pPr>
            <a:r>
              <a:rPr lang="ru-RU" sz="15000" spc="-2112" dirty="0">
                <a:solidFill>
                  <a:srgbClr val="B9F93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Атомная Энергия</a:t>
            </a:r>
            <a:endParaRPr lang="hy-AM" sz="15000" spc="-2112" dirty="0">
              <a:solidFill>
                <a:srgbClr val="B9F93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5" b="-58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400" y="1866900"/>
            <a:ext cx="16992600" cy="1926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2973" lvl="1">
              <a:lnSpc>
                <a:spcPts val="5243"/>
              </a:lnSpc>
            </a:pPr>
            <a:r>
              <a:rPr lang="ru-RU" sz="2800" b="1" dirty="0">
                <a:solidFill>
                  <a:schemeClr val="bg1"/>
                </a:solidFill>
              </a:rPr>
              <a:t>Изучить научные основы атомной энергетики, принципы работы АЭС и роль открытий в области ядерной физики в создании современных технологий получения энергии, а также на основе этих данных разобраться, насколько обоснованы существующие в обществе опасения.</a:t>
            </a:r>
            <a:endParaRPr lang="en-US" sz="2800" b="1" spc="-123" dirty="0">
              <a:solidFill>
                <a:schemeClr val="bg1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64076" y="-295639"/>
            <a:ext cx="10934653" cy="237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61"/>
              </a:lnSpc>
            </a:pPr>
            <a:r>
              <a:rPr lang="ru-RU" sz="10000" spc="-1532" dirty="0">
                <a:solidFill>
                  <a:srgbClr val="B9F93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Цели и задачи</a:t>
            </a:r>
            <a:endParaRPr lang="en-US" sz="10000" spc="-1532" dirty="0">
              <a:solidFill>
                <a:srgbClr val="B9F93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BE6CE70-A7AB-4E16-84DD-B2E5CD26A498}"/>
              </a:ext>
            </a:extLst>
          </p:cNvPr>
          <p:cNvSpPr txBox="1"/>
          <p:nvPr/>
        </p:nvSpPr>
        <p:spPr>
          <a:xfrm>
            <a:off x="5715000" y="3892089"/>
            <a:ext cx="12420600" cy="6587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2973" lvl="1">
              <a:lnSpc>
                <a:spcPts val="5243"/>
              </a:lnSpc>
            </a:pPr>
            <a:r>
              <a:rPr lang="ru-RU" sz="2800" b="1" dirty="0">
                <a:solidFill>
                  <a:schemeClr val="bg1"/>
                </a:solidFill>
              </a:rPr>
              <a:t>Изучить:</a:t>
            </a:r>
            <a:endParaRPr lang="ru-RU" sz="2500" b="1" dirty="0">
              <a:solidFill>
                <a:schemeClr val="bg1"/>
              </a:solidFill>
            </a:endParaRP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История научных открытий и развития ядерной физики и атомной энергетики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Современные представления о строении атома и элементарных частицах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Природа радиоактивного излучения и виды радиации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Принцип цепной ядерной реакции и процессы деления атомного ядра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Устройство ядерного реактора и принцип работы атомной электростанции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Принципы безопасности АЭС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Типы ядерных реакторов и особенности их работы</a:t>
            </a:r>
          </a:p>
          <a:p>
            <a:pPr marL="332973" lvl="1">
              <a:lnSpc>
                <a:spcPts val="5243"/>
              </a:lnSpc>
            </a:pPr>
            <a:r>
              <a:rPr lang="ru-RU" sz="2500" dirty="0">
                <a:solidFill>
                  <a:schemeClr val="bg1"/>
                </a:solidFill>
              </a:rPr>
              <a:t>Крупнейшие аварии в истории атомной энергетики и причины их возникновения</a:t>
            </a:r>
          </a:p>
          <a:p>
            <a:pPr marL="332973" lvl="1">
              <a:lnSpc>
                <a:spcPts val="5243"/>
              </a:lnSpc>
            </a:pPr>
            <a:endParaRPr lang="en-US" sz="2800" b="1" spc="-123" dirty="0">
              <a:solidFill>
                <a:schemeClr val="bg1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85492" y="-2171700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7"/>
                </a:lnTo>
                <a:lnTo>
                  <a:pt x="0" y="1772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62080">
            <a:off x="7330195" y="2632005"/>
            <a:ext cx="3082534" cy="4057888"/>
          </a:xfrm>
          <a:custGeom>
            <a:avLst/>
            <a:gdLst/>
            <a:ahLst/>
            <a:cxnLst/>
            <a:rect l="l" t="t" r="r" b="b"/>
            <a:pathLst>
              <a:path w="3281640" h="4404886">
                <a:moveTo>
                  <a:pt x="0" y="0"/>
                </a:moveTo>
                <a:lnTo>
                  <a:pt x="3281641" y="0"/>
                </a:lnTo>
                <a:lnTo>
                  <a:pt x="3281641" y="4404886"/>
                </a:lnTo>
                <a:lnTo>
                  <a:pt x="0" y="44048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291776" y="5753100"/>
            <a:ext cx="2553985" cy="2495078"/>
            <a:chOff x="0" y="0"/>
            <a:chExt cx="5343822" cy="53438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43822" cy="5343822"/>
            </a:xfrm>
            <a:custGeom>
              <a:avLst/>
              <a:gdLst/>
              <a:ahLst/>
              <a:cxnLst/>
              <a:rect l="l" t="t" r="r" b="b"/>
              <a:pathLst>
                <a:path w="5343822" h="5343822">
                  <a:moveTo>
                    <a:pt x="0" y="0"/>
                  </a:moveTo>
                  <a:lnTo>
                    <a:pt x="5343822" y="0"/>
                  </a:lnTo>
                  <a:lnTo>
                    <a:pt x="5343822" y="5343822"/>
                  </a:lnTo>
                  <a:lnTo>
                    <a:pt x="0" y="5343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77094" y="185465"/>
              <a:ext cx="4880724" cy="4880724"/>
            </a:xfrm>
            <a:custGeom>
              <a:avLst/>
              <a:gdLst/>
              <a:ahLst/>
              <a:cxnLst/>
              <a:rect l="l" t="t" r="r" b="b"/>
              <a:pathLst>
                <a:path w="4880724" h="4880724">
                  <a:moveTo>
                    <a:pt x="0" y="0"/>
                  </a:moveTo>
                  <a:lnTo>
                    <a:pt x="4880724" y="0"/>
                  </a:lnTo>
                  <a:lnTo>
                    <a:pt x="4880724" y="4880724"/>
                  </a:lnTo>
                  <a:lnTo>
                    <a:pt x="0" y="4880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304800" y="440572"/>
            <a:ext cx="17678400" cy="1558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  <a:spcBef>
                <a:spcPct val="0"/>
              </a:spcBef>
            </a:pPr>
            <a:r>
              <a:rPr lang="en-US" sz="80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АТОМНАЯ ЭНЕРГИЯ</a:t>
            </a:r>
            <a:r>
              <a:rPr lang="ru-RU" sz="80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– строение атома</a:t>
            </a:r>
            <a:r>
              <a:rPr lang="en-US" sz="9399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</a:p>
        </p:txBody>
      </p:sp>
      <p:pic>
        <p:nvPicPr>
          <p:cNvPr id="1026" name="Picture 2" descr="Joseph Thomson">
            <a:extLst>
              <a:ext uri="{FF2B5EF4-FFF2-40B4-BE49-F238E27FC236}">
                <a16:creationId xmlns:a16="http://schemas.microsoft.com/office/drawing/2014/main" id="{B83CFE0C-F966-4F25-9DAA-9A6179DE8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4868">
            <a:off x="895591" y="2957181"/>
            <a:ext cx="3238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Нильс Бор_Байду Энциклопедия">
            <a:extLst>
              <a:ext uri="{FF2B5EF4-FFF2-40B4-BE49-F238E27FC236}">
                <a16:creationId xmlns:a16="http://schemas.microsoft.com/office/drawing/2014/main" id="{7C539352-4F30-43A7-95F0-95C913A7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4687">
            <a:off x="12624251" y="2333879"/>
            <a:ext cx="2446822" cy="353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Орбиталь — Википедия">
            <a:extLst>
              <a:ext uri="{FF2B5EF4-FFF2-40B4-BE49-F238E27FC236}">
                <a16:creationId xmlns:a16="http://schemas.microsoft.com/office/drawing/2014/main" id="{CEB0B032-8ABE-438F-A142-064D9579B11D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4821" y="2211792"/>
            <a:ext cx="5943600" cy="34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Модель атома Томсона — Википедия">
            <a:extLst>
              <a:ext uri="{FF2B5EF4-FFF2-40B4-BE49-F238E27FC236}">
                <a16:creationId xmlns:a16="http://schemas.microsoft.com/office/drawing/2014/main" id="{70CCCD6E-E5BD-40CA-8F0F-7BA60D888E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98" y="6057296"/>
            <a:ext cx="2515885" cy="251652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Picture 14" descr="Планетарная модель атома и постулаты Бора - Умскул Учебник">
            <a:extLst>
              <a:ext uri="{FF2B5EF4-FFF2-40B4-BE49-F238E27FC236}">
                <a16:creationId xmlns:a16="http://schemas.microsoft.com/office/drawing/2014/main" id="{BF25CBE3-B32B-449F-90F3-E841E6C836D2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201" y="5199254"/>
            <a:ext cx="2711820" cy="249507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A32821-53BA-4423-877D-7712C727AB56}"/>
              </a:ext>
            </a:extLst>
          </p:cNvPr>
          <p:cNvSpPr txBox="1"/>
          <p:nvPr/>
        </p:nvSpPr>
        <p:spPr>
          <a:xfrm>
            <a:off x="-6082068" y="-3112345"/>
            <a:ext cx="90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1897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B42B87-A16D-489E-926F-542E975CFFEA}"/>
              </a:ext>
            </a:extLst>
          </p:cNvPr>
          <p:cNvSpPr txBox="1"/>
          <p:nvPr/>
        </p:nvSpPr>
        <p:spPr>
          <a:xfrm>
            <a:off x="-6101118" y="-2171700"/>
            <a:ext cx="90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1897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512925-080A-4A34-9DF2-B47550B3300E}"/>
              </a:ext>
            </a:extLst>
          </p:cNvPr>
          <p:cNvSpPr txBox="1"/>
          <p:nvPr/>
        </p:nvSpPr>
        <p:spPr>
          <a:xfrm>
            <a:off x="-6082068" y="-1192955"/>
            <a:ext cx="90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1897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8200" y="-2171700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7"/>
                </a:lnTo>
                <a:lnTo>
                  <a:pt x="0" y="1772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-609600" y="-190500"/>
            <a:ext cx="17678400" cy="3251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  <a:spcBef>
                <a:spcPct val="0"/>
              </a:spcBef>
            </a:pPr>
            <a:r>
              <a:rPr lang="ru-RU" sz="80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Строение атома на основании уравнения Шредингера </a:t>
            </a:r>
            <a:r>
              <a:rPr lang="en-US" sz="9399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</a:p>
        </p:txBody>
      </p:sp>
      <p:pic>
        <p:nvPicPr>
          <p:cNvPr id="16" name="Picture 15" descr="3D Atom Quantum Model - Schrodinger Model - TurboSquid 1770104">
            <a:extLst>
              <a:ext uri="{FF2B5EF4-FFF2-40B4-BE49-F238E27FC236}">
                <a16:creationId xmlns:a16="http://schemas.microsoft.com/office/drawing/2014/main" id="{1232BEE5-DCB3-4E9E-9D22-26423E69E42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4" t="-666" r="19994" b="666"/>
          <a:stretch/>
        </p:blipFill>
        <p:spPr bwMode="auto">
          <a:xfrm>
            <a:off x="381000" y="3648517"/>
            <a:ext cx="4114801" cy="3924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  <p:pic>
        <p:nvPicPr>
          <p:cNvPr id="17" name="Picture 16" descr="Орбиталь — Википедия">
            <a:extLst>
              <a:ext uri="{FF2B5EF4-FFF2-40B4-BE49-F238E27FC236}">
                <a16:creationId xmlns:a16="http://schemas.microsoft.com/office/drawing/2014/main" id="{CEB0B032-8ABE-438F-A142-064D9579B11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48517"/>
            <a:ext cx="7162800" cy="3924300"/>
          </a:xfrm>
          <a:prstGeom prst="rect">
            <a:avLst/>
          </a:prstGeom>
          <a:ln w="92075" cmpd="sng">
            <a:solidFill>
              <a:srgbClr val="577154"/>
            </a:solidFill>
            <a:miter lim="800000"/>
          </a:ln>
        </p:spPr>
      </p:pic>
      <p:pic>
        <p:nvPicPr>
          <p:cNvPr id="3074" name="Picture 2" descr="Ни один кот не пострадал в ходе эксперимента!😨😺 ⠀ Эрвин Шредингер –  известный физик-теоретик. В 1935 году он решил провести виртуальный  эксперимент с котом. ⠀ Шредингер мысленно помещает живого кота в стальную">
            <a:extLst>
              <a:ext uri="{FF2B5EF4-FFF2-40B4-BE49-F238E27FC236}">
                <a16:creationId xmlns:a16="http://schemas.microsoft.com/office/drawing/2014/main" id="{F755F959-8C3B-49DA-88F8-7BBA83167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5300" y="0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75318D-36F1-4712-AEE5-B2EDC4966B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5400" y="3638992"/>
            <a:ext cx="4116558" cy="3924300"/>
          </a:xfrm>
          <a:prstGeom prst="rect">
            <a:avLst/>
          </a:prstGeom>
          <a:ln w="92075" cmpd="sng">
            <a:solidFill>
              <a:srgbClr val="577154"/>
            </a:solidFill>
            <a:miter lim="8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7CCFD7-EA1D-4BB6-BAF4-261FE2956072}"/>
              </a:ext>
            </a:extLst>
          </p:cNvPr>
          <p:cNvSpPr txBox="1"/>
          <p:nvPr/>
        </p:nvSpPr>
        <p:spPr>
          <a:xfrm>
            <a:off x="380999" y="7810500"/>
            <a:ext cx="4114801" cy="646331"/>
          </a:xfrm>
          <a:prstGeom prst="rect">
            <a:avLst/>
          </a:prstGeom>
          <a:solidFill>
            <a:srgbClr val="FFFFFF">
              <a:shade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Модель атом на основании уровнений Э. Шредингера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8E4254-3110-4323-B589-27357C978010}"/>
              </a:ext>
            </a:extLst>
          </p:cNvPr>
          <p:cNvSpPr txBox="1"/>
          <p:nvPr/>
        </p:nvSpPr>
        <p:spPr>
          <a:xfrm>
            <a:off x="5029200" y="7810500"/>
            <a:ext cx="7162800" cy="369332"/>
          </a:xfrm>
          <a:prstGeom prst="rect">
            <a:avLst/>
          </a:prstGeom>
          <a:solidFill>
            <a:srgbClr val="FFFFFF">
              <a:shade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Энергетические уровни. Орбитали </a:t>
            </a:r>
            <a:r>
              <a:rPr lang="en-US" dirty="0"/>
              <a:t>S, P, D, F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0DBDE9-7CBA-4884-9B74-B68E47F82D78}"/>
              </a:ext>
            </a:extLst>
          </p:cNvPr>
          <p:cNvSpPr txBox="1"/>
          <p:nvPr/>
        </p:nvSpPr>
        <p:spPr>
          <a:xfrm>
            <a:off x="12725400" y="7810500"/>
            <a:ext cx="4114801" cy="923330"/>
          </a:xfrm>
          <a:prstGeom prst="rect">
            <a:avLst/>
          </a:prstGeom>
          <a:solidFill>
            <a:srgbClr val="FFFFFF">
              <a:shade val="8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Прямой снимок электронной орбитали атома водорода полученный </a:t>
            </a:r>
          </a:p>
          <a:p>
            <a:pPr algn="ctr"/>
            <a:r>
              <a:rPr lang="ru-RU" dirty="0"/>
              <a:t>с помощью квантового микроскопа </a:t>
            </a:r>
          </a:p>
        </p:txBody>
      </p:sp>
    </p:spTree>
    <p:extLst>
      <p:ext uri="{BB962C8B-B14F-4D97-AF65-F5344CB8AC3E}">
        <p14:creationId xmlns:p14="http://schemas.microsoft.com/office/powerpoint/2010/main" val="3581303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85492" y="-2095500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7"/>
                </a:lnTo>
                <a:lnTo>
                  <a:pt x="0" y="1772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04800" y="440572"/>
            <a:ext cx="17678400" cy="1558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  <a:spcBef>
                <a:spcPct val="0"/>
              </a:spcBef>
            </a:pPr>
            <a:r>
              <a:rPr lang="en-US" sz="80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АТОМНАЯ ЭНЕРГИЯ</a:t>
            </a:r>
            <a:r>
              <a:rPr lang="ru-RU" sz="80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– излучения</a:t>
            </a:r>
            <a:r>
              <a:rPr lang="en-US" sz="9399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</a:p>
        </p:txBody>
      </p:sp>
      <p:sp>
        <p:nvSpPr>
          <p:cNvPr id="7" name="AutoShape 2" descr=", создано искусственным интеллектом">
            <a:extLst>
              <a:ext uri="{FF2B5EF4-FFF2-40B4-BE49-F238E27FC236}">
                <a16:creationId xmlns:a16="http://schemas.microsoft.com/office/drawing/2014/main" id="{1DB3A9EB-06E8-49DE-8E41-D677739F20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, создано искусственным интеллектом">
            <a:extLst>
              <a:ext uri="{FF2B5EF4-FFF2-40B4-BE49-F238E27FC236}">
                <a16:creationId xmlns:a16="http://schemas.microsoft.com/office/drawing/2014/main" id="{082BF5FE-0DBB-4371-B2A7-25B80F5BB8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F2C9EBA-FD50-4CA7-BA5F-9DF79A2653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6" y="2169664"/>
            <a:ext cx="6659480" cy="4731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F4CD41-8F18-42A0-852C-10D04DBF3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6944" y="2169664"/>
            <a:ext cx="3932456" cy="4731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  <p:pic>
        <p:nvPicPr>
          <p:cNvPr id="7176" name="Picture 8" descr="Естественная радиоактивность. Закон радиоактивного распада - презентация  онлайн">
            <a:extLst>
              <a:ext uri="{FF2B5EF4-FFF2-40B4-BE49-F238E27FC236}">
                <a16:creationId xmlns:a16="http://schemas.microsoft.com/office/drawing/2014/main" id="{EA4B786D-1BD7-4B64-9872-C585D294D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90" y="2169664"/>
            <a:ext cx="6317110" cy="4731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DE17C3-86B3-46DE-A004-E5D96FD97168}"/>
              </a:ext>
            </a:extLst>
          </p:cNvPr>
          <p:cNvSpPr txBox="1"/>
          <p:nvPr/>
        </p:nvSpPr>
        <p:spPr>
          <a:xfrm>
            <a:off x="990600" y="7134979"/>
            <a:ext cx="15697200" cy="3139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b="1" u="sng" dirty="0"/>
              <a:t>Измерение излучений:</a:t>
            </a:r>
          </a:p>
          <a:p>
            <a:endParaRPr lang="ru-RU" dirty="0"/>
          </a:p>
          <a:p>
            <a:r>
              <a:rPr lang="ru-RU" b="1" dirty="0"/>
              <a:t>Беккерель</a:t>
            </a:r>
            <a:r>
              <a:rPr lang="ru-RU" dirty="0"/>
              <a:t> – активность источника излучения -это количество распадов в с секунду,  </a:t>
            </a:r>
          </a:p>
          <a:p>
            <a:r>
              <a:rPr lang="ru-RU" b="1" dirty="0"/>
              <a:t>Грей</a:t>
            </a:r>
            <a:r>
              <a:rPr lang="ru-RU" dirty="0"/>
              <a:t> - поглощенная доза - энергии на килограм, </a:t>
            </a:r>
          </a:p>
          <a:p>
            <a:r>
              <a:rPr lang="ru-RU" b="1" dirty="0"/>
              <a:t>Зиверт</a:t>
            </a:r>
            <a:r>
              <a:rPr lang="ru-RU" dirty="0"/>
              <a:t> - оценка билогиюеского вреда -  Поглощенная энергия в Греях х Коэффициент биологической опасности излучения – в зависимости от типа излучения</a:t>
            </a:r>
          </a:p>
          <a:p>
            <a:endParaRPr lang="ru-RU" dirty="0"/>
          </a:p>
          <a:p>
            <a:r>
              <a:rPr lang="ru-RU" dirty="0"/>
              <a:t>Безопасный естественный радиационный фон составляет от 0,1 до 0,3 </a:t>
            </a:r>
            <a:r>
              <a:rPr lang="ru-RU" b="1" dirty="0"/>
              <a:t>микро</a:t>
            </a:r>
            <a:r>
              <a:rPr lang="ru-RU" dirty="0"/>
              <a:t>зиверта в час.</a:t>
            </a:r>
          </a:p>
          <a:p>
            <a:endParaRPr lang="ru-RU" dirty="0"/>
          </a:p>
          <a:p>
            <a:r>
              <a:rPr lang="ru-RU" dirty="0"/>
              <a:t>Для сравнения, смертельной считается  6-8 Зивертов в час. </a:t>
            </a:r>
          </a:p>
          <a:p>
            <a:r>
              <a:rPr lang="ru-RU" dirty="0"/>
              <a:t>В Чернобыле, в первые часы на руинах 4-го энергоблока и внутри него уровень достигал </a:t>
            </a:r>
            <a:r>
              <a:rPr lang="ru-RU" b="1" dirty="0"/>
              <a:t>от 200 до 2000 Зв/час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10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51197">
            <a:off x="-2003167" y="-4495760"/>
            <a:ext cx="21395761" cy="20329787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7"/>
                </a:lnTo>
                <a:lnTo>
                  <a:pt x="0" y="1772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33600" y="-190500"/>
            <a:ext cx="14219816" cy="2000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9399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Стандартная модель</a:t>
            </a:r>
          </a:p>
          <a:p>
            <a:pPr algn="ctr">
              <a:spcBef>
                <a:spcPct val="0"/>
              </a:spcBef>
            </a:pPr>
            <a:r>
              <a:rPr lang="ru-RU" sz="3600" b="1" spc="-375" dirty="0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Природа сильного взаимодействия</a:t>
            </a:r>
            <a:endParaRPr lang="en-US" sz="3600" b="1" spc="-375" dirty="0">
              <a:solidFill>
                <a:srgbClr val="B9F93C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BF58FC-5E36-4317-8A25-62F04D6984CA}"/>
              </a:ext>
            </a:extLst>
          </p:cNvPr>
          <p:cNvPicPr/>
          <p:nvPr/>
        </p:nvPicPr>
        <p:blipFill rotWithShape="1">
          <a:blip r:embed="rId5"/>
          <a:srcRect r="64677" b="22276"/>
          <a:stretch/>
        </p:blipFill>
        <p:spPr bwMode="auto">
          <a:xfrm>
            <a:off x="364273" y="2324100"/>
            <a:ext cx="10210800" cy="7109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98AEA-7B9D-4706-B1A5-81D1ADFDB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5295900"/>
            <a:ext cx="7712927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710069">
            <a:off x="-1447800" y="-3390900"/>
            <a:ext cx="21956217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7"/>
                </a:lnTo>
                <a:lnTo>
                  <a:pt x="0" y="1772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784906" y="440572"/>
            <a:ext cx="10439136" cy="1609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  <a:spcBef>
                <a:spcPct val="0"/>
              </a:spcBef>
            </a:pPr>
            <a:r>
              <a:rPr lang="en-US" sz="9399" b="1" spc="-375">
                <a:solidFill>
                  <a:srgbClr val="B9F93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ЦЕПНАЯ РЕАКЦИЯ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8F4544-39DB-4813-BD04-F8E209B1C034}"/>
              </a:ext>
            </a:extLst>
          </p:cNvPr>
          <p:cNvSpPr txBox="1"/>
          <p:nvPr/>
        </p:nvSpPr>
        <p:spPr>
          <a:xfrm>
            <a:off x="3619764" y="641545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нейтрон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ABB756-2976-4BDF-B007-9EDE96D09B86}"/>
              </a:ext>
            </a:extLst>
          </p:cNvPr>
          <p:cNvGrpSpPr/>
          <p:nvPr/>
        </p:nvGrpSpPr>
        <p:grpSpPr>
          <a:xfrm>
            <a:off x="685933" y="2108215"/>
            <a:ext cx="10439136" cy="6248400"/>
            <a:chOff x="1371600" y="2476500"/>
            <a:chExt cx="10439136" cy="6248400"/>
          </a:xfrm>
        </p:grpSpPr>
        <p:pic>
          <p:nvPicPr>
            <p:cNvPr id="5" name="Picture 4" descr="как протекает цепная ядерная реакция​ - Школьные Знания.com">
              <a:extLst>
                <a:ext uri="{FF2B5EF4-FFF2-40B4-BE49-F238E27FC236}">
                  <a16:creationId xmlns:a16="http://schemas.microsoft.com/office/drawing/2014/main" id="{4B7B7B14-173D-45B9-B0A1-E4BC539DF2F8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2476500"/>
              <a:ext cx="10439136" cy="6248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526D4F"/>
              </a:solidFill>
              <a:miter lim="800000"/>
            </a:ln>
            <a:effectLst>
              <a:outerShdw dist="38100" sx="1000" sy="1000" algn="tl" rotWithShape="0">
                <a:srgbClr val="000000"/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0" h="0"/>
              <a:contourClr>
                <a:srgbClr val="FFFFFF"/>
              </a:contourClr>
            </a:sp3d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44C9D33-58A3-488A-B552-CEE70F23C114}"/>
                </a:ext>
              </a:extLst>
            </p:cNvPr>
            <p:cNvSpPr txBox="1"/>
            <p:nvPr/>
          </p:nvSpPr>
          <p:spPr>
            <a:xfrm>
              <a:off x="2528850" y="4697968"/>
              <a:ext cx="1625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Уран 236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803B0A-EEBF-46A4-A9C5-B3C283447CDD}"/>
                </a:ext>
              </a:extLst>
            </p:cNvPr>
            <p:cNvSpPr txBox="1"/>
            <p:nvPr/>
          </p:nvSpPr>
          <p:spPr>
            <a:xfrm>
              <a:off x="3671850" y="3924300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Барий 141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1B71CC-4802-4E99-8000-70F150E51BC5}"/>
                </a:ext>
              </a:extLst>
            </p:cNvPr>
            <p:cNvSpPr/>
            <p:nvPr/>
          </p:nvSpPr>
          <p:spPr>
            <a:xfrm>
              <a:off x="3671850" y="7027902"/>
              <a:ext cx="12961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/>
                <a:t>Криптон 92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A05555-2631-4A4D-B0B8-EBE7CD4DB5F4}"/>
                </a:ext>
              </a:extLst>
            </p:cNvPr>
            <p:cNvSpPr txBox="1"/>
            <p:nvPr/>
          </p:nvSpPr>
          <p:spPr>
            <a:xfrm>
              <a:off x="4738650" y="7252015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нейтрон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3B9D962-EE75-402C-A528-2D273946DB6F}"/>
                </a:ext>
              </a:extLst>
            </p:cNvPr>
            <p:cNvCxnSpPr/>
            <p:nvPr/>
          </p:nvCxnSpPr>
          <p:spPr>
            <a:xfrm flipH="1" flipV="1">
              <a:off x="1817956" y="5862935"/>
              <a:ext cx="329894" cy="4763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E505E9-F221-4218-968C-836E55C6FAFC}"/>
                </a:ext>
              </a:extLst>
            </p:cNvPr>
            <p:cNvSpPr txBox="1"/>
            <p:nvPr/>
          </p:nvSpPr>
          <p:spPr>
            <a:xfrm>
              <a:off x="1600200" y="652676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нейтрон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03C5D0B-7D57-4441-B48F-5DEBC364F1E6}"/>
              </a:ext>
            </a:extLst>
          </p:cNvPr>
          <p:cNvSpPr txBox="1"/>
          <p:nvPr/>
        </p:nvSpPr>
        <p:spPr>
          <a:xfrm>
            <a:off x="11122639" y="2781300"/>
            <a:ext cx="3516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92D050"/>
                </a:solidFill>
              </a:rPr>
              <a:t>E=mc</a:t>
            </a:r>
            <a:r>
              <a:rPr lang="ru-RU" sz="8000" b="1" baseline="30000" dirty="0">
                <a:solidFill>
                  <a:srgbClr val="92D050"/>
                </a:solidFill>
              </a:rPr>
              <a:t>2</a:t>
            </a:r>
            <a:endParaRPr lang="ru-RU" sz="8000" b="1" dirty="0">
              <a:solidFill>
                <a:srgbClr val="92D050"/>
              </a:solidFill>
            </a:endParaRPr>
          </a:p>
        </p:txBody>
      </p:sp>
      <p:pic>
        <p:nvPicPr>
          <p:cNvPr id="5122" name="Picture 2" descr="Альберт Эйнштейн. «Я слишком сумасшедший, чтобы не быть гением»">
            <a:extLst>
              <a:ext uri="{FF2B5EF4-FFF2-40B4-BE49-F238E27FC236}">
                <a16:creationId xmlns:a16="http://schemas.microsoft.com/office/drawing/2014/main" id="{4ED2AF73-EE45-4946-AE76-68C23B5B9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600" y="1608045"/>
            <a:ext cx="3681317" cy="386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Лео Силард — Циклопедия">
            <a:extLst>
              <a:ext uri="{FF2B5EF4-FFF2-40B4-BE49-F238E27FC236}">
                <a16:creationId xmlns:a16="http://schemas.microsoft.com/office/drawing/2014/main" id="{9EA5E399-AE91-410E-B1D3-6EBC10769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684" y="5595611"/>
            <a:ext cx="590550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01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69603">
            <a:off x="-785493" y="-5540419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316257" y="5966137"/>
            <a:ext cx="5061256" cy="629046"/>
            <a:chOff x="0" y="0"/>
            <a:chExt cx="2060899" cy="2561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6257" y="6864932"/>
            <a:ext cx="5061256" cy="629046"/>
            <a:chOff x="0" y="0"/>
            <a:chExt cx="2060899" cy="2561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5622" y="113393"/>
            <a:ext cx="16756757" cy="4152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7"/>
              </a:lnSpc>
            </a:pPr>
            <a:r>
              <a:rPr lang="en-US" sz="7898" b="1" spc="-789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АТОМНЫЕ ЭЛЕКТРОСТАНЦИИ, </a:t>
            </a:r>
          </a:p>
          <a:p>
            <a:pPr algn="ctr">
              <a:lnSpc>
                <a:spcPts val="11057"/>
              </a:lnSpc>
            </a:pPr>
            <a:r>
              <a:rPr lang="en-US" sz="7898" b="1" spc="-789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Принцип работы ядерного реактора</a:t>
            </a:r>
          </a:p>
          <a:p>
            <a:pPr algn="ctr">
              <a:lnSpc>
                <a:spcPts val="11057"/>
              </a:lnSpc>
            </a:pPr>
            <a:endParaRPr lang="en-US" sz="7898" b="1" spc="-789">
              <a:solidFill>
                <a:srgbClr val="B9F93C"/>
              </a:solidFill>
              <a:latin typeface="JetBrains Mono Bold"/>
              <a:ea typeface="JetBrains Mono Bold"/>
              <a:cs typeface="JetBrains Mono Bold"/>
              <a:sym typeface="JetBrains Mono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316257" y="3417478"/>
            <a:ext cx="5061256" cy="629046"/>
            <a:chOff x="0" y="0"/>
            <a:chExt cx="2060899" cy="2561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16257" y="4236306"/>
            <a:ext cx="5061256" cy="629046"/>
            <a:chOff x="0" y="0"/>
            <a:chExt cx="2060899" cy="2561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16257" y="5070390"/>
            <a:ext cx="5061256" cy="629046"/>
            <a:chOff x="0" y="0"/>
            <a:chExt cx="2060899" cy="2561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40338" y="6160229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ГЕНЕРАТОР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0338" y="7059024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КОНДЕНСАТОР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05705" y="3630984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ЯДЕРНЫЙ РЕАКТОР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0338" y="4430398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ПАРОГЕНЕРАТОР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0338" y="5264483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ТУРБИНА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4CDD26D-7C30-4E68-9DF4-2EA77E34E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36" y="3417478"/>
            <a:ext cx="10269779" cy="5307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69603">
            <a:off x="-785493" y="-5540419"/>
            <a:ext cx="19858984" cy="177286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-228600" y="113393"/>
            <a:ext cx="18516600" cy="3291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898" b="1" spc="-789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АТОМНЫЕ ЭЛЕКТРОСТАНЦИИ </a:t>
            </a:r>
          </a:p>
          <a:p>
            <a:pPr algn="ctr"/>
            <a:r>
              <a:rPr lang="en-US" sz="5000" b="1" spc="-789" dirty="0" err="1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Принцип</a:t>
            </a:r>
            <a:r>
              <a:rPr lang="en-US" sz="5000" b="1" spc="-789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 </a:t>
            </a:r>
            <a:r>
              <a:rPr lang="en-US" sz="5000" b="1" spc="-789" dirty="0" err="1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работы</a:t>
            </a:r>
            <a:r>
              <a:rPr lang="en-US" sz="5000" b="1" spc="-789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 </a:t>
            </a:r>
            <a:r>
              <a:rPr lang="en-US" sz="5000" b="1" spc="-789" dirty="0" err="1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ядерного</a:t>
            </a:r>
            <a:r>
              <a:rPr lang="en-US" sz="5000" b="1" spc="-789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 </a:t>
            </a:r>
            <a:r>
              <a:rPr lang="en-US" sz="5000" b="1" spc="-789" dirty="0" err="1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реактора</a:t>
            </a:r>
            <a:endParaRPr lang="en-US" sz="5000" b="1" spc="-789" dirty="0">
              <a:solidFill>
                <a:srgbClr val="B9F93C"/>
              </a:solidFill>
              <a:latin typeface="JetBrains Mono Bold"/>
              <a:ea typeface="JetBrains Mono Bold"/>
              <a:cs typeface="JetBrains Mono Bold"/>
              <a:sym typeface="JetBrains Mono Bold"/>
            </a:endParaRPr>
          </a:p>
          <a:p>
            <a:pPr algn="ctr">
              <a:lnSpc>
                <a:spcPts val="11057"/>
              </a:lnSpc>
            </a:pPr>
            <a:endParaRPr lang="en-US" sz="7898" b="1" spc="-789" dirty="0">
              <a:solidFill>
                <a:srgbClr val="B9F93C"/>
              </a:solidFill>
              <a:latin typeface="JetBrains Mono Bold"/>
              <a:ea typeface="JetBrains Mono Bold"/>
              <a:cs typeface="JetBrains Mono Bold"/>
              <a:sym typeface="JetBrains Mono Bold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8C69729-1C84-4E8B-BCC2-345CA2F36ABF}"/>
              </a:ext>
            </a:extLst>
          </p:cNvPr>
          <p:cNvGrpSpPr/>
          <p:nvPr/>
        </p:nvGrpSpPr>
        <p:grpSpPr>
          <a:xfrm>
            <a:off x="6161527" y="2777850"/>
            <a:ext cx="5482348" cy="930582"/>
            <a:chOff x="522543" y="3102151"/>
            <a:chExt cx="5061256" cy="629046"/>
          </a:xfrm>
        </p:grpSpPr>
        <p:grpSp>
          <p:nvGrpSpPr>
            <p:cNvPr id="12" name="Group 12"/>
            <p:cNvGrpSpPr/>
            <p:nvPr/>
          </p:nvGrpSpPr>
          <p:grpSpPr>
            <a:xfrm>
              <a:off x="522543" y="3102151"/>
              <a:ext cx="5061256" cy="629046"/>
              <a:chOff x="0" y="0"/>
              <a:chExt cx="2060899" cy="25614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060899" cy="256142"/>
              </a:xfrm>
              <a:custGeom>
                <a:avLst/>
                <a:gdLst/>
                <a:ahLst/>
                <a:cxnLst/>
                <a:rect l="l" t="t" r="r" b="b"/>
                <a:pathLst>
                  <a:path w="2060899" h="256142">
                    <a:moveTo>
                      <a:pt x="128071" y="0"/>
                    </a:moveTo>
                    <a:lnTo>
                      <a:pt x="1932828" y="0"/>
                    </a:lnTo>
                    <a:cubicBezTo>
                      <a:pt x="1966795" y="0"/>
                      <a:pt x="1999370" y="13493"/>
                      <a:pt x="2023388" y="37511"/>
                    </a:cubicBezTo>
                    <a:cubicBezTo>
                      <a:pt x="2047406" y="61529"/>
                      <a:pt x="2060899" y="94105"/>
                      <a:pt x="2060899" y="128071"/>
                    </a:cubicBezTo>
                    <a:lnTo>
                      <a:pt x="2060899" y="128071"/>
                    </a:lnTo>
                    <a:cubicBezTo>
                      <a:pt x="2060899" y="162038"/>
                      <a:pt x="2047406" y="194613"/>
                      <a:pt x="2023388" y="218631"/>
                    </a:cubicBezTo>
                    <a:cubicBezTo>
                      <a:pt x="1999370" y="242649"/>
                      <a:pt x="1966795" y="256142"/>
                      <a:pt x="1932828" y="256142"/>
                    </a:cubicBezTo>
                    <a:lnTo>
                      <a:pt x="128071" y="256142"/>
                    </a:lnTo>
                    <a:cubicBezTo>
                      <a:pt x="94105" y="256142"/>
                      <a:pt x="61529" y="242649"/>
                      <a:pt x="37511" y="218631"/>
                    </a:cubicBezTo>
                    <a:cubicBezTo>
                      <a:pt x="13493" y="194613"/>
                      <a:pt x="0" y="162038"/>
                      <a:pt x="0" y="128071"/>
                    </a:cubicBezTo>
                    <a:lnTo>
                      <a:pt x="0" y="128071"/>
                    </a:lnTo>
                    <a:cubicBezTo>
                      <a:pt x="0" y="94105"/>
                      <a:pt x="13493" y="61529"/>
                      <a:pt x="37511" y="37511"/>
                    </a:cubicBezTo>
                    <a:cubicBezTo>
                      <a:pt x="61529" y="13493"/>
                      <a:pt x="94105" y="0"/>
                      <a:pt x="128071" y="0"/>
                    </a:cubicBezTo>
                    <a:close/>
                  </a:path>
                </a:pathLst>
              </a:custGeom>
              <a:solidFill>
                <a:srgbClr val="04045E"/>
              </a:solidFill>
              <a:ln w="28575" cap="rnd">
                <a:solidFill>
                  <a:srgbClr val="B9F93C"/>
                </a:solidFill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2060899" cy="2942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746624" y="3323909"/>
              <a:ext cx="4613094" cy="218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1"/>
                </a:lnSpc>
              </a:pPr>
              <a:r>
                <a:rPr lang="en-US" sz="4000" b="1" spc="-21" dirty="0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ЯДЕРНЫЙ</a:t>
              </a:r>
              <a:r>
                <a:rPr lang="en-US" sz="2121" b="1" spc="-21" dirty="0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</a:t>
              </a:r>
              <a:r>
                <a:rPr lang="en-US" sz="4000" b="1" spc="-21" dirty="0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РЕАКТОР</a:t>
              </a:r>
            </a:p>
          </p:txBody>
        </p:sp>
      </p:grpSp>
      <p:sp>
        <p:nvSpPr>
          <p:cNvPr id="3" name="AutoShape 2">
            <a:extLst>
              <a:ext uri="{FF2B5EF4-FFF2-40B4-BE49-F238E27FC236}">
                <a16:creationId xmlns:a16="http://schemas.microsoft.com/office/drawing/2014/main" id="{AF4BAB65-FDB3-40E3-BCFD-F94EBE87AB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6C4E7EE1-71C7-4BE3-A5B3-67D5ADBCA8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8A73D578-FAEF-498F-B0EB-DFAA0F5AEE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D629D0A-135C-4650-A7AD-53AD4C78E207}"/>
              </a:ext>
            </a:extLst>
          </p:cNvPr>
          <p:cNvGrpSpPr/>
          <p:nvPr/>
        </p:nvGrpSpPr>
        <p:grpSpPr>
          <a:xfrm>
            <a:off x="101451" y="4838700"/>
            <a:ext cx="17881749" cy="5334907"/>
            <a:chOff x="97404" y="4449082"/>
            <a:chExt cx="18999497" cy="5705475"/>
          </a:xfrm>
        </p:grpSpPr>
        <p:pic>
          <p:nvPicPr>
            <p:cNvPr id="8196" name="Picture 4" descr="Как запускается атомный реактор, и почему он излучает синее свечение -  18.05.21 21:39 | Пикабу">
              <a:extLst>
                <a:ext uri="{FF2B5EF4-FFF2-40B4-BE49-F238E27FC236}">
                  <a16:creationId xmlns:a16="http://schemas.microsoft.com/office/drawing/2014/main" id="{E121683A-138E-42DD-A280-DC8BCB2FC7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758" y="4468132"/>
              <a:ext cx="7892084" cy="56673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526D4F"/>
              </a:solidFill>
              <a:miter lim="800000"/>
            </a:ln>
            <a:effectLst>
              <a:outerShdw dist="38100" sx="1000" sy="1000" algn="tl" rotWithShape="0">
                <a:srgbClr val="000000"/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0" h="0"/>
              <a:contourClr>
                <a:srgbClr val="FFFFFF"/>
              </a:contourClr>
            </a:sp3d>
          </p:spPr>
        </p:pic>
        <p:pic>
          <p:nvPicPr>
            <p:cNvPr id="8194" name="Picture 2" descr="Как функционирует ядерный реактор? | ЦПТИ | Дзен">
              <a:extLst>
                <a:ext uri="{FF2B5EF4-FFF2-40B4-BE49-F238E27FC236}">
                  <a16:creationId xmlns:a16="http://schemas.microsoft.com/office/drawing/2014/main" id="{212FAE57-7A19-4726-BBBA-BC01F3DFAB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6426" y="4449082"/>
              <a:ext cx="7610475" cy="56864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526D4F"/>
              </a:solidFill>
              <a:miter lim="800000"/>
            </a:ln>
            <a:effectLst>
              <a:outerShdw dist="38100" sx="1000" sy="1000" algn="tl" rotWithShape="0">
                <a:srgbClr val="000000"/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0" h="0"/>
              <a:contourClr>
                <a:srgbClr val="FFFFFF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5ED99B5-7BAB-4E3A-8524-1437D482E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404" y="4468132"/>
              <a:ext cx="5424068" cy="56864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526D4F"/>
              </a:solidFill>
              <a:miter lim="800000"/>
            </a:ln>
            <a:effectLst>
              <a:outerShdw dist="38100" sx="1000" sy="1000" algn="tl" rotWithShape="0">
                <a:srgbClr val="000000"/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0" h="0"/>
              <a:contourClr>
                <a:srgbClr val="FFFFFF"/>
              </a:contourClr>
            </a:sp3d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875F977-C0C6-4E70-966A-B70255DD4607}"/>
              </a:ext>
            </a:extLst>
          </p:cNvPr>
          <p:cNvSpPr txBox="1"/>
          <p:nvPr/>
        </p:nvSpPr>
        <p:spPr>
          <a:xfrm>
            <a:off x="19878295" y="-3208699"/>
            <a:ext cx="7427790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3600" dirty="0"/>
              <a:t>Управляющие стержни</a:t>
            </a:r>
          </a:p>
          <a:p>
            <a:endParaRPr lang="ru-RU" sz="3600" dirty="0"/>
          </a:p>
          <a:p>
            <a:r>
              <a:rPr lang="ru-RU" sz="3600" dirty="0"/>
              <a:t>Защитный корпус - гермооболочка</a:t>
            </a: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2715DE0F-12BF-4237-8B4C-7B96CC2697F3}"/>
              </a:ext>
            </a:extLst>
          </p:cNvPr>
          <p:cNvGrpSpPr/>
          <p:nvPr/>
        </p:nvGrpSpPr>
        <p:grpSpPr>
          <a:xfrm>
            <a:off x="1143000" y="2484517"/>
            <a:ext cx="24003001" cy="2168915"/>
            <a:chOff x="-6711847" y="-38100"/>
            <a:chExt cx="8772746" cy="596992"/>
          </a:xfrm>
        </p:grpSpPr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528C1D0D-4210-4C60-B130-296B5F026AE4}"/>
                </a:ext>
              </a:extLst>
            </p:cNvPr>
            <p:cNvSpPr/>
            <p:nvPr/>
          </p:nvSpPr>
          <p:spPr>
            <a:xfrm>
              <a:off x="-6711847" y="30275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ru-RU" sz="3600" b="1" spc="-21" dirty="0">
                  <a:solidFill>
                    <a:srgbClr val="FFFFFF"/>
                  </a:solidFill>
                </a:rPr>
                <a:t>Управляющие</a:t>
              </a:r>
              <a:r>
                <a:rPr lang="ru-RU" sz="3600" b="1" dirty="0"/>
                <a:t> </a:t>
              </a:r>
              <a:r>
                <a:rPr lang="ru-RU" sz="3600" b="1" spc="-21" dirty="0">
                  <a:solidFill>
                    <a:srgbClr val="FFFFFF"/>
                  </a:solidFill>
                </a:rPr>
                <a:t>стержни</a:t>
              </a:r>
            </a:p>
            <a:p>
              <a:endParaRPr lang="ru-RU" sz="2121" b="1" spc="-21" dirty="0">
                <a:solidFill>
                  <a:srgbClr val="FFFFFF"/>
                </a:solidFill>
              </a:endParaRP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30AA96C8-14BF-4152-8CE0-41FC89313BA6}"/>
                </a:ext>
              </a:extLst>
            </p:cNvPr>
            <p:cNvSpPr txBox="1"/>
            <p:nvPr/>
          </p:nvSpPr>
          <p:spPr>
            <a:xfrm>
              <a:off x="0" y="-38100"/>
              <a:ext cx="2060899" cy="2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213363E-452B-41A4-AD16-BFEE64D6A1E9}"/>
                </a:ext>
              </a:extLst>
            </p:cNvPr>
            <p:cNvSpPr/>
            <p:nvPr/>
          </p:nvSpPr>
          <p:spPr>
            <a:xfrm>
              <a:off x="-2924248" y="302750"/>
              <a:ext cx="2060899" cy="256142"/>
            </a:xfrm>
            <a:custGeom>
              <a:avLst/>
              <a:gdLst/>
              <a:ahLst/>
              <a:cxnLst/>
              <a:rect l="l" t="t" r="r" b="b"/>
              <a:pathLst>
                <a:path w="2060899" h="256142">
                  <a:moveTo>
                    <a:pt x="128071" y="0"/>
                  </a:moveTo>
                  <a:lnTo>
                    <a:pt x="1932828" y="0"/>
                  </a:lnTo>
                  <a:cubicBezTo>
                    <a:pt x="1966795" y="0"/>
                    <a:pt x="1999370" y="13493"/>
                    <a:pt x="2023388" y="37511"/>
                  </a:cubicBezTo>
                  <a:cubicBezTo>
                    <a:pt x="2047406" y="61529"/>
                    <a:pt x="2060899" y="94105"/>
                    <a:pt x="2060899" y="128071"/>
                  </a:cubicBezTo>
                  <a:lnTo>
                    <a:pt x="2060899" y="128071"/>
                  </a:lnTo>
                  <a:cubicBezTo>
                    <a:pt x="2060899" y="162038"/>
                    <a:pt x="2047406" y="194613"/>
                    <a:pt x="2023388" y="218631"/>
                  </a:cubicBezTo>
                  <a:cubicBezTo>
                    <a:pt x="1999370" y="242649"/>
                    <a:pt x="1966795" y="256142"/>
                    <a:pt x="1932828" y="256142"/>
                  </a:cubicBezTo>
                  <a:lnTo>
                    <a:pt x="128071" y="256142"/>
                  </a:lnTo>
                  <a:cubicBezTo>
                    <a:pt x="94105" y="256142"/>
                    <a:pt x="61529" y="242649"/>
                    <a:pt x="37511" y="218631"/>
                  </a:cubicBezTo>
                  <a:cubicBezTo>
                    <a:pt x="13493" y="194613"/>
                    <a:pt x="0" y="162038"/>
                    <a:pt x="0" y="128071"/>
                  </a:cubicBezTo>
                  <a:lnTo>
                    <a:pt x="0" y="128071"/>
                  </a:lnTo>
                  <a:cubicBezTo>
                    <a:pt x="0" y="94105"/>
                    <a:pt x="13493" y="61529"/>
                    <a:pt x="37511" y="37511"/>
                  </a:cubicBezTo>
                  <a:cubicBezTo>
                    <a:pt x="61529" y="13493"/>
                    <a:pt x="94105" y="0"/>
                    <a:pt x="128071" y="0"/>
                  </a:cubicBezTo>
                  <a:close/>
                </a:path>
              </a:pathLst>
            </a:custGeom>
            <a:solidFill>
              <a:srgbClr val="04045E"/>
            </a:solidFill>
            <a:ln w="28575" cap="rnd">
              <a:solidFill>
                <a:srgbClr val="B9F93C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ru-RU" sz="3600" b="1" spc="-21" dirty="0">
                  <a:solidFill>
                    <a:srgbClr val="FFFFFF"/>
                  </a:solidFill>
                </a:rPr>
                <a:t>Защитный</a:t>
              </a:r>
              <a:r>
                <a:rPr lang="ru-RU" sz="3600" dirty="0"/>
                <a:t> </a:t>
              </a:r>
              <a:r>
                <a:rPr lang="ru-RU" sz="3600" b="1" spc="-21" dirty="0">
                  <a:solidFill>
                    <a:srgbClr val="FFFFFF"/>
                  </a:solidFill>
                </a:rPr>
                <a:t>корпус</a:t>
              </a:r>
            </a:p>
          </p:txBody>
        </p:sp>
      </p:grpSp>
      <p:sp>
        <p:nvSpPr>
          <p:cNvPr id="20" name="TextBox 23">
            <a:extLst>
              <a:ext uri="{FF2B5EF4-FFF2-40B4-BE49-F238E27FC236}">
                <a16:creationId xmlns:a16="http://schemas.microsoft.com/office/drawing/2014/main" id="{8219F5F6-A455-46B5-9F70-AC792214403A}"/>
              </a:ext>
            </a:extLst>
          </p:cNvPr>
          <p:cNvSpPr txBox="1"/>
          <p:nvPr/>
        </p:nvSpPr>
        <p:spPr>
          <a:xfrm>
            <a:off x="19840195" y="1028700"/>
            <a:ext cx="4613094" cy="282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1"/>
              </a:lnSpc>
            </a:pPr>
            <a:r>
              <a:rPr lang="en-US" sz="2121" b="1" spc="-21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ЯДЕРНЫЙ РЕАКТОР</a:t>
            </a:r>
          </a:p>
        </p:txBody>
      </p:sp>
    </p:spTree>
    <p:extLst>
      <p:ext uri="{BB962C8B-B14F-4D97-AF65-F5344CB8AC3E}">
        <p14:creationId xmlns:p14="http://schemas.microsoft.com/office/powerpoint/2010/main" val="838112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309058">
            <a:off x="9042053" y="-25406743"/>
            <a:ext cx="20505807" cy="47415668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683442" y="-286712"/>
            <a:ext cx="10006716" cy="2166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1"/>
              </a:lnSpc>
            </a:pPr>
            <a:r>
              <a:rPr lang="en-US" sz="13115" b="1" spc="-1311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ВОПРОСЫ АЭС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833D6B-1F2A-4B2A-8D93-F45E693634B0}"/>
              </a:ext>
            </a:extLst>
          </p:cNvPr>
          <p:cNvSpPr txBox="1"/>
          <p:nvPr/>
        </p:nvSpPr>
        <p:spPr>
          <a:xfrm>
            <a:off x="1460500" y="4762500"/>
            <a:ext cx="5461000" cy="4649863"/>
          </a:xfrm>
          <a:prstGeom prst="rect">
            <a:avLst/>
          </a:prstGeom>
          <a:solidFill>
            <a:srgbClr val="04045E"/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4000" b="1" dirty="0">
                <a:solidFill>
                  <a:srgbClr val="92D050"/>
                </a:solidFill>
              </a:rPr>
              <a:t>Преимущества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92D050"/>
                </a:solidFill>
              </a:rPr>
              <a:t>Стабильность энергоснабжения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92D050"/>
                </a:solidFill>
              </a:rPr>
              <a:t>Безопасность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92D050"/>
                </a:solidFill>
              </a:rPr>
              <a:t>Экологичность</a:t>
            </a:r>
          </a:p>
          <a:p>
            <a:pPr>
              <a:lnSpc>
                <a:spcPct val="200000"/>
              </a:lnSpc>
            </a:pPr>
            <a:r>
              <a:rPr lang="ru-RU" sz="2800" dirty="0">
                <a:solidFill>
                  <a:srgbClr val="92D050"/>
                </a:solidFill>
              </a:rPr>
              <a:t>Высокая энергоэффективност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437BAF-40D5-4DB9-83CD-FD6F729CC9B8}"/>
              </a:ext>
            </a:extLst>
          </p:cNvPr>
          <p:cNvSpPr txBox="1"/>
          <p:nvPr/>
        </p:nvSpPr>
        <p:spPr>
          <a:xfrm>
            <a:off x="10959658" y="4762500"/>
            <a:ext cx="5461000" cy="4649863"/>
          </a:xfrm>
          <a:prstGeom prst="rect">
            <a:avLst/>
          </a:prstGeom>
          <a:solidFill>
            <a:srgbClr val="04045E"/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200000"/>
              </a:lnSpc>
              <a:defRPr sz="4000" b="1">
                <a:solidFill>
                  <a:srgbClr val="92D050"/>
                </a:solidFill>
              </a:defRPr>
            </a:lvl1pPr>
          </a:lstStyle>
          <a:p>
            <a:r>
              <a:rPr lang="ru-RU" dirty="0"/>
              <a:t>Недостатки</a:t>
            </a:r>
          </a:p>
          <a:p>
            <a:r>
              <a:rPr lang="ru-RU" sz="2800" dirty="0"/>
              <a:t>Высокая стоимость строительства</a:t>
            </a:r>
          </a:p>
          <a:p>
            <a:r>
              <a:rPr lang="ru-RU" sz="2800" dirty="0"/>
              <a:t>Утилизация отходов</a:t>
            </a:r>
          </a:p>
          <a:p>
            <a:r>
              <a:rPr lang="ru-RU" sz="2800" dirty="0"/>
              <a:t>Риск аварий</a:t>
            </a:r>
          </a:p>
          <a:p>
            <a:endParaRPr lang="ru-RU" sz="2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444F93-DD28-4618-AC80-5CBF505DF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547018"/>
            <a:ext cx="9248775" cy="2505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223710">
            <a:off x="-1454295" y="-3004436"/>
            <a:ext cx="19858984" cy="19768444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88400" y="1913800"/>
            <a:ext cx="6003000" cy="3299022"/>
            <a:chOff x="0" y="0"/>
            <a:chExt cx="717329" cy="4731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7329" cy="473193"/>
            </a:xfrm>
            <a:custGeom>
              <a:avLst/>
              <a:gdLst/>
              <a:ahLst/>
              <a:cxnLst/>
              <a:rect l="l" t="t" r="r" b="b"/>
              <a:pathLst>
                <a:path w="717329" h="473193">
                  <a:moveTo>
                    <a:pt x="0" y="0"/>
                  </a:moveTo>
                  <a:lnTo>
                    <a:pt x="717329" y="0"/>
                  </a:lnTo>
                  <a:lnTo>
                    <a:pt x="717329" y="473193"/>
                  </a:lnTo>
                  <a:lnTo>
                    <a:pt x="0" y="473193"/>
                  </a:lnTo>
                  <a:close/>
                </a:path>
              </a:pathLst>
            </a:custGeom>
            <a:blipFill>
              <a:blip r:embed="rId4"/>
              <a:stretch>
                <a:fillRect t="-20812" b="-20812"/>
              </a:stretch>
            </a:blipFill>
            <a:ln w="79375" cap="sq">
              <a:solidFill>
                <a:srgbClr val="577154"/>
              </a:solidFill>
              <a:prstDash val="solid"/>
              <a:miter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09551" y="1913802"/>
            <a:ext cx="6025849" cy="3299020"/>
            <a:chOff x="0" y="0"/>
            <a:chExt cx="576646" cy="321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646" cy="321222"/>
            </a:xfrm>
            <a:custGeom>
              <a:avLst/>
              <a:gdLst/>
              <a:ahLst/>
              <a:cxnLst/>
              <a:rect l="l" t="t" r="r" b="b"/>
              <a:pathLst>
                <a:path w="576646" h="321222">
                  <a:moveTo>
                    <a:pt x="0" y="0"/>
                  </a:moveTo>
                  <a:lnTo>
                    <a:pt x="576646" y="0"/>
                  </a:lnTo>
                  <a:lnTo>
                    <a:pt x="576646" y="321222"/>
                  </a:lnTo>
                  <a:lnTo>
                    <a:pt x="0" y="321222"/>
                  </a:lnTo>
                  <a:close/>
                </a:path>
              </a:pathLst>
            </a:custGeom>
            <a:blipFill>
              <a:blip r:embed="rId5"/>
              <a:stretch>
                <a:fillRect l="-13470" t="-9838" b="-4741"/>
              </a:stretch>
            </a:blipFill>
            <a:ln w="79375" cap="sq">
              <a:solidFill>
                <a:srgbClr val="577154"/>
              </a:solidFill>
              <a:prstDash val="solid"/>
              <a:miter/>
            </a:ln>
          </p:spPr>
        </p:sp>
      </p:grpSp>
      <p:sp>
        <p:nvSpPr>
          <p:cNvPr id="7" name="AutoShape 7"/>
          <p:cNvSpPr/>
          <p:nvPr/>
        </p:nvSpPr>
        <p:spPr>
          <a:xfrm flipV="1">
            <a:off x="8850731" y="2283860"/>
            <a:ext cx="76200" cy="7468896"/>
          </a:xfrm>
          <a:prstGeom prst="line">
            <a:avLst/>
          </a:prstGeom>
          <a:ln w="79375" cap="flat">
            <a:solidFill>
              <a:srgbClr val="B9F93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-228600" y="-286712"/>
            <a:ext cx="17983200" cy="2166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361"/>
              </a:lnSpc>
            </a:pPr>
            <a:r>
              <a:rPr lang="ru-RU" sz="13115" b="1" spc="-1311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Аварии и инциденты</a:t>
            </a:r>
            <a:endParaRPr lang="en-US" sz="13115" b="1" spc="-1311" dirty="0">
              <a:solidFill>
                <a:srgbClr val="B9F93C"/>
              </a:solidFill>
              <a:latin typeface="JetBrains Mono Bold"/>
              <a:ea typeface="JetBrains Mono Bold"/>
              <a:cs typeface="JetBrains Mono Bold"/>
              <a:sym typeface="JetBrains Mon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785425" y="5290762"/>
            <a:ext cx="905042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en-US" sz="3399" b="1" spc="-135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1986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90158" y="5282508"/>
            <a:ext cx="3783318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499" b="1" spc="-139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1982</a:t>
            </a: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F3C7C3A6-DB90-45D9-8237-2200D31C8799}"/>
              </a:ext>
            </a:extLst>
          </p:cNvPr>
          <p:cNvSpPr/>
          <p:nvPr/>
        </p:nvSpPr>
        <p:spPr>
          <a:xfrm>
            <a:off x="5420132" y="5818905"/>
            <a:ext cx="7391401" cy="1"/>
          </a:xfrm>
          <a:prstGeom prst="line">
            <a:avLst/>
          </a:prstGeom>
          <a:ln w="79375" cap="flat">
            <a:solidFill>
              <a:srgbClr val="B9F93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1A68FD6-702E-43D0-BB7D-034B445F1CC8}"/>
              </a:ext>
            </a:extLst>
          </p:cNvPr>
          <p:cNvSpPr txBox="1"/>
          <p:nvPr/>
        </p:nvSpPr>
        <p:spPr>
          <a:xfrm>
            <a:off x="3683442" y="9461450"/>
            <a:ext cx="905042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ru-RU" sz="3399" b="1" spc="-135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2011</a:t>
            </a:r>
            <a:endParaRPr lang="en-US" sz="3399" b="1" spc="-135" dirty="0">
              <a:solidFill>
                <a:srgbClr val="FFFFFF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CE10517D-D5CE-490D-B319-BB9C93E1A676}"/>
              </a:ext>
            </a:extLst>
          </p:cNvPr>
          <p:cNvSpPr txBox="1"/>
          <p:nvPr/>
        </p:nvSpPr>
        <p:spPr>
          <a:xfrm>
            <a:off x="13677458" y="9500985"/>
            <a:ext cx="905042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  <a:spcBef>
                <a:spcPct val="0"/>
              </a:spcBef>
            </a:pPr>
            <a:r>
              <a:rPr lang="ru-RU" sz="3399" b="1" spc="-135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1979</a:t>
            </a:r>
            <a:endParaRPr lang="en-US" sz="3399" b="1" spc="-135" dirty="0">
              <a:solidFill>
                <a:srgbClr val="FFFFFF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pic>
        <p:nvPicPr>
          <p:cNvPr id="1026" name="Picture 2" descr="Обломки  на атомной электростанции Фукусима. Фото  МАГАТЭ">
            <a:extLst>
              <a:ext uri="{FF2B5EF4-FFF2-40B4-BE49-F238E27FC236}">
                <a16:creationId xmlns:a16="http://schemas.microsoft.com/office/drawing/2014/main" id="{F7385DE2-259A-4B10-AE0C-F2B282C68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6314617"/>
            <a:ext cx="5969000" cy="3172283"/>
          </a:xfrm>
          <a:prstGeom prst="rect">
            <a:avLst/>
          </a:prstGeom>
          <a:blipFill>
            <a:blip r:embed="rId5"/>
            <a:stretch>
              <a:fillRect l="-13470" t="-9838" b="-4741"/>
            </a:stretch>
          </a:blipFill>
          <a:ln w="79375" cap="sq">
            <a:solidFill>
              <a:srgbClr val="577154"/>
            </a:solidFill>
            <a:prstDash val="solid"/>
            <a:miter/>
          </a:ln>
        </p:spPr>
      </p:pic>
      <p:pic>
        <p:nvPicPr>
          <p:cNvPr id="1028" name="Picture 4" descr="Microsoft перезапустит знаменитую АЭС Три-Майл-Айленд для питания своих  дата-центров | Техкульт">
            <a:extLst>
              <a:ext uri="{FF2B5EF4-FFF2-40B4-BE49-F238E27FC236}">
                <a16:creationId xmlns:a16="http://schemas.microsoft.com/office/drawing/2014/main" id="{16BE7D5D-5E21-4341-85FD-C1BA065D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6314617"/>
            <a:ext cx="5969000" cy="3186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526D4F"/>
            </a:solidFill>
            <a:miter lim="800000"/>
          </a:ln>
          <a:effectLst>
            <a:outerShdw dist="38100" sx="1000" sy="1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0" h="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248F28-E87A-4743-A7BC-5A6B7BBE4A87}"/>
              </a:ext>
            </a:extLst>
          </p:cNvPr>
          <p:cNvSpPr txBox="1"/>
          <p:nvPr/>
        </p:nvSpPr>
        <p:spPr>
          <a:xfrm rot="19554213">
            <a:off x="4781127" y="4304133"/>
            <a:ext cx="9952460" cy="2554545"/>
          </a:xfrm>
          <a:prstGeom prst="rect">
            <a:avLst/>
          </a:prstGeom>
          <a:solidFill>
            <a:schemeClr val="accent2">
              <a:lumMod val="50000"/>
              <a:alpha val="64000"/>
            </a:schemeClr>
          </a:solidFill>
          <a:ln w="114300" cmpd="thickThin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C00000"/>
                </a:solidFill>
              </a:rPr>
              <a:t>ЧЕЛОВЕЧЕСКИЙ ФАКТОР</a:t>
            </a:r>
          </a:p>
        </p:txBody>
      </p:sp>
    </p:spTree>
    <p:extLst>
      <p:ext uri="{BB962C8B-B14F-4D97-AF65-F5344CB8AC3E}">
        <p14:creationId xmlns:p14="http://schemas.microsoft.com/office/powerpoint/2010/main" val="417114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3400" y="-7962900"/>
            <a:ext cx="19858984" cy="27667880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0603" y="13519"/>
            <a:ext cx="15186794" cy="2238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1"/>
              </a:lnSpc>
            </a:pPr>
            <a:r>
              <a:rPr lang="en-US" sz="13115" b="1" spc="1127" dirty="0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ЗАКЛЮЧЕНИЕ</a:t>
            </a:r>
          </a:p>
        </p:txBody>
      </p:sp>
      <p:pic>
        <p:nvPicPr>
          <p:cNvPr id="3076" name="Picture 4" descr="Перспективы развития мировой атомной энергетики связаны с климатическими  целями">
            <a:extLst>
              <a:ext uri="{FF2B5EF4-FFF2-40B4-BE49-F238E27FC236}">
                <a16:creationId xmlns:a16="http://schemas.microsoft.com/office/drawing/2014/main" id="{4C7BE543-FED9-4A9F-930B-6577268C0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160" y="2628900"/>
            <a:ext cx="8993680" cy="584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4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194468">
            <a:off x="-1205666" y="-14009906"/>
            <a:ext cx="20427610" cy="38235256"/>
          </a:xfrm>
          <a:custGeom>
            <a:avLst/>
            <a:gdLst/>
            <a:ahLst/>
            <a:cxnLst/>
            <a:rect l="l" t="t" r="r" b="b"/>
            <a:pathLst>
              <a:path w="19858984" h="17728656">
                <a:moveTo>
                  <a:pt x="0" y="0"/>
                </a:moveTo>
                <a:lnTo>
                  <a:pt x="19858984" y="0"/>
                </a:lnTo>
                <a:lnTo>
                  <a:pt x="19858984" y="17728656"/>
                </a:lnTo>
                <a:lnTo>
                  <a:pt x="0" y="17728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72506" y="194620"/>
            <a:ext cx="15186794" cy="6886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1"/>
              </a:lnSpc>
            </a:pPr>
            <a:r>
              <a:rPr lang="en-US" sz="13115" b="1" spc="1127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СПАСИБО </a:t>
            </a:r>
          </a:p>
          <a:p>
            <a:pPr algn="ctr">
              <a:lnSpc>
                <a:spcPts val="18361"/>
              </a:lnSpc>
            </a:pPr>
            <a:r>
              <a:rPr lang="en-US" sz="13115" b="1" spc="1127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ЗА </a:t>
            </a:r>
          </a:p>
          <a:p>
            <a:pPr algn="ctr">
              <a:lnSpc>
                <a:spcPts val="18361"/>
              </a:lnSpc>
            </a:pPr>
            <a:r>
              <a:rPr lang="en-US" sz="13115" b="1" spc="1127">
                <a:solidFill>
                  <a:srgbClr val="B9F93C"/>
                </a:solidFill>
                <a:latin typeface="JetBrains Mono Bold"/>
                <a:ea typeface="JetBrains Mono Bold"/>
                <a:cs typeface="JetBrains Mono Bold"/>
                <a:sym typeface="JetBrains Mono Bold"/>
              </a:rPr>
              <a:t>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</TotalTime>
  <Words>597</Words>
  <Application>Microsoft Office PowerPoint</Application>
  <PresentationFormat>Custom</PresentationFormat>
  <Paragraphs>140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Quicksand Bold</vt:lpstr>
      <vt:lpstr>JetBrains Mono</vt:lpstr>
      <vt:lpstr>Arial</vt:lpstr>
      <vt:lpstr>JetBrains Mono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Levon</dc:creator>
  <cp:lastModifiedBy>Levon Zhamheryan</cp:lastModifiedBy>
  <cp:revision>13</cp:revision>
  <dcterms:created xsi:type="dcterms:W3CDTF">2006-08-16T00:00:00Z</dcterms:created>
  <dcterms:modified xsi:type="dcterms:W3CDTF">2026-05-26T21:09:01Z</dcterms:modified>
  <dc:identifier>DAHKUlfgrsA</dc:identifier>
</cp:coreProperties>
</file>